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5.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6.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tags/tag4.xml" ContentType="application/vnd.openxmlformats-officedocument.presentationml.tags+xml"/>
  <Override PartName="/ppt/notesSlides/notesSlide20.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7.xml" ContentType="application/vnd.openxmlformats-officedocument.presentationml.tags+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ppt/tags/tag8.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5" r:id="rId1"/>
    <p:sldMasterId id="2147483714" r:id="rId2"/>
    <p:sldMasterId id="2147483727" r:id="rId3"/>
    <p:sldMasterId id="2147483734" r:id="rId4"/>
    <p:sldMasterId id="2147483741" r:id="rId5"/>
    <p:sldMasterId id="2147483748" r:id="rId6"/>
    <p:sldMasterId id="2147483758" r:id="rId7"/>
  </p:sldMasterIdLst>
  <p:notesMasterIdLst>
    <p:notesMasterId r:id="rId70"/>
  </p:notesMasterIdLst>
  <p:sldIdLst>
    <p:sldId id="257" r:id="rId8"/>
    <p:sldId id="342" r:id="rId9"/>
    <p:sldId id="259" r:id="rId10"/>
    <p:sldId id="256" r:id="rId11"/>
    <p:sldId id="270" r:id="rId12"/>
    <p:sldId id="271" r:id="rId13"/>
    <p:sldId id="272" r:id="rId14"/>
    <p:sldId id="273" r:id="rId15"/>
    <p:sldId id="297" r:id="rId16"/>
    <p:sldId id="274" r:id="rId17"/>
    <p:sldId id="303" r:id="rId18"/>
    <p:sldId id="304" r:id="rId19"/>
    <p:sldId id="305" r:id="rId20"/>
    <p:sldId id="302" r:id="rId21"/>
    <p:sldId id="298" r:id="rId22"/>
    <p:sldId id="308" r:id="rId23"/>
    <p:sldId id="309" r:id="rId24"/>
    <p:sldId id="310" r:id="rId25"/>
    <p:sldId id="339" r:id="rId26"/>
    <p:sldId id="340" r:id="rId27"/>
    <p:sldId id="311" r:id="rId28"/>
    <p:sldId id="313" r:id="rId29"/>
    <p:sldId id="312" r:id="rId30"/>
    <p:sldId id="307" r:id="rId31"/>
    <p:sldId id="275" r:id="rId32"/>
    <p:sldId id="295" r:id="rId33"/>
    <p:sldId id="282" r:id="rId34"/>
    <p:sldId id="283" r:id="rId35"/>
    <p:sldId id="284" r:id="rId36"/>
    <p:sldId id="285" r:id="rId37"/>
    <p:sldId id="286" r:id="rId38"/>
    <p:sldId id="294" r:id="rId39"/>
    <p:sldId id="314" r:id="rId40"/>
    <p:sldId id="315" r:id="rId41"/>
    <p:sldId id="316" r:id="rId42"/>
    <p:sldId id="317" r:id="rId43"/>
    <p:sldId id="319" r:id="rId44"/>
    <p:sldId id="324" r:id="rId45"/>
    <p:sldId id="325" r:id="rId46"/>
    <p:sldId id="328" r:id="rId47"/>
    <p:sldId id="329" r:id="rId48"/>
    <p:sldId id="332" r:id="rId49"/>
    <p:sldId id="333" r:id="rId50"/>
    <p:sldId id="346" r:id="rId51"/>
    <p:sldId id="336" r:id="rId52"/>
    <p:sldId id="335" r:id="rId53"/>
    <p:sldId id="343" r:id="rId54"/>
    <p:sldId id="344" r:id="rId55"/>
    <p:sldId id="337" r:id="rId56"/>
    <p:sldId id="338" r:id="rId57"/>
    <p:sldId id="341" r:id="rId58"/>
    <p:sldId id="345" r:id="rId59"/>
    <p:sldId id="288" r:id="rId60"/>
    <p:sldId id="289" r:id="rId61"/>
    <p:sldId id="299" r:id="rId62"/>
    <p:sldId id="300" r:id="rId63"/>
    <p:sldId id="291" r:id="rId64"/>
    <p:sldId id="334" r:id="rId65"/>
    <p:sldId id="301" r:id="rId66"/>
    <p:sldId id="293" r:id="rId67"/>
    <p:sldId id="265" r:id="rId68"/>
    <p:sldId id="263"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163320B-B2B6-4DE5-90FC-D5EC65EA6AF1}">
          <p14:sldIdLst>
            <p14:sldId id="257"/>
            <p14:sldId id="342"/>
            <p14:sldId id="259"/>
            <p14:sldId id="256"/>
            <p14:sldId id="270"/>
            <p14:sldId id="271"/>
            <p14:sldId id="272"/>
            <p14:sldId id="273"/>
            <p14:sldId id="297"/>
            <p14:sldId id="274"/>
            <p14:sldId id="303"/>
            <p14:sldId id="304"/>
            <p14:sldId id="305"/>
            <p14:sldId id="302"/>
            <p14:sldId id="298"/>
            <p14:sldId id="308"/>
            <p14:sldId id="309"/>
            <p14:sldId id="310"/>
            <p14:sldId id="339"/>
            <p14:sldId id="340"/>
            <p14:sldId id="311"/>
            <p14:sldId id="313"/>
            <p14:sldId id="312"/>
            <p14:sldId id="307"/>
            <p14:sldId id="275"/>
            <p14:sldId id="295"/>
            <p14:sldId id="282"/>
            <p14:sldId id="283"/>
            <p14:sldId id="284"/>
            <p14:sldId id="285"/>
            <p14:sldId id="286"/>
            <p14:sldId id="294"/>
            <p14:sldId id="314"/>
            <p14:sldId id="315"/>
            <p14:sldId id="316"/>
            <p14:sldId id="317"/>
            <p14:sldId id="319"/>
            <p14:sldId id="324"/>
            <p14:sldId id="325"/>
            <p14:sldId id="328"/>
            <p14:sldId id="329"/>
            <p14:sldId id="332"/>
            <p14:sldId id="333"/>
            <p14:sldId id="346"/>
            <p14:sldId id="336"/>
            <p14:sldId id="335"/>
            <p14:sldId id="343"/>
            <p14:sldId id="344"/>
            <p14:sldId id="337"/>
            <p14:sldId id="338"/>
            <p14:sldId id="341"/>
            <p14:sldId id="345"/>
            <p14:sldId id="288"/>
            <p14:sldId id="289"/>
            <p14:sldId id="299"/>
            <p14:sldId id="300"/>
            <p14:sldId id="291"/>
            <p14:sldId id="334"/>
            <p14:sldId id="301"/>
            <p14:sldId id="293"/>
            <p14:sldId id="265"/>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F2FC"/>
    <a:srgbClr val="FFC000"/>
    <a:srgbClr val="BE6700"/>
    <a:srgbClr val="F3F2DB"/>
    <a:srgbClr val="0171B0"/>
    <a:srgbClr val="684D93"/>
    <a:srgbClr val="6A4F97"/>
    <a:srgbClr val="7D61AB"/>
    <a:srgbClr val="654B8E"/>
    <a:srgbClr val="583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82" autoAdjust="0"/>
    <p:restoredTop sz="86079" autoAdjust="0"/>
  </p:normalViewPr>
  <p:slideViewPr>
    <p:cSldViewPr snapToGrid="0">
      <p:cViewPr varScale="1">
        <p:scale>
          <a:sx n="99" d="100"/>
          <a:sy n="99" d="100"/>
        </p:scale>
        <p:origin x="64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 Type="http://schemas.openxmlformats.org/officeDocument/2006/relationships/slideMaster" Target="slideMasters/slideMaster7.xml"/><Relationship Id="rId71"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slide" Target="slides/slide54.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explosion val="1"/>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47D-490B-978B-5BCEA14E1FD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47D-490B-978B-5BCEA14E1FD7}"/>
              </c:ext>
            </c:extLst>
          </c:dPt>
          <c:cat>
            <c:strRef>
              <c:f>Sheet1!$A$2:$A$3</c:f>
              <c:strCache>
                <c:ptCount val="2"/>
                <c:pt idx="0">
                  <c:v>Use</c:v>
                </c:pt>
                <c:pt idx="1">
                  <c:v>Don't use</c:v>
                </c:pt>
              </c:strCache>
            </c:strRef>
          </c:cat>
          <c:val>
            <c:numRef>
              <c:f>Sheet1!$B$2:$B$3</c:f>
              <c:numCache>
                <c:formatCode>General</c:formatCode>
                <c:ptCount val="2"/>
                <c:pt idx="0">
                  <c:v>72</c:v>
                </c:pt>
                <c:pt idx="1">
                  <c:v>28</c:v>
                </c:pt>
              </c:numCache>
            </c:numRef>
          </c:val>
          <c:extLst>
            <c:ext xmlns:c16="http://schemas.microsoft.com/office/drawing/2014/chart" uri="{C3380CC4-5D6E-409C-BE32-E72D297353CC}">
              <c16:uniqueId val="{00000004-F47D-490B-978B-5BCEA14E1FD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A6CDB0-4B02-4601-899B-762FC45FD2AE}"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1B2CC812-89B0-4737-9CB9-61C2043242FD}">
      <dgm:prSet/>
      <dgm:spPr/>
      <dgm:t>
        <a:bodyPr/>
        <a:lstStyle/>
        <a:p>
          <a:pPr rtl="0"/>
          <a:r>
            <a:rPr lang="en-US" dirty="0" smtClean="0"/>
            <a:t>Web ≈ Native</a:t>
          </a:r>
          <a:endParaRPr lang="en-US" dirty="0"/>
        </a:p>
      </dgm:t>
    </dgm:pt>
    <dgm:pt modelId="{70F86A1C-94C5-4CA9-871E-ABD884B911E4}" type="parTrans" cxnId="{C29149A0-935C-4F93-8739-2BABE10A5E05}">
      <dgm:prSet/>
      <dgm:spPr/>
      <dgm:t>
        <a:bodyPr/>
        <a:lstStyle/>
        <a:p>
          <a:endParaRPr lang="en-US"/>
        </a:p>
      </dgm:t>
    </dgm:pt>
    <dgm:pt modelId="{39154493-5617-4733-9278-ECDE2EF9D7AC}" type="sibTrans" cxnId="{C29149A0-935C-4F93-8739-2BABE10A5E05}">
      <dgm:prSet/>
      <dgm:spPr/>
      <dgm:t>
        <a:bodyPr/>
        <a:lstStyle/>
        <a:p>
          <a:endParaRPr lang="en-US"/>
        </a:p>
      </dgm:t>
    </dgm:pt>
    <dgm:pt modelId="{0EB64B9B-E323-4BEA-8162-27C544435AF9}">
      <dgm:prSet/>
      <dgm:spPr/>
      <dgm:t>
        <a:bodyPr/>
        <a:lstStyle/>
        <a:p>
          <a:pPr rtl="0"/>
          <a:r>
            <a:rPr lang="en-US" smtClean="0"/>
            <a:t>Standards mean you can target features, not browsers</a:t>
          </a:r>
          <a:endParaRPr lang="en-US"/>
        </a:p>
      </dgm:t>
    </dgm:pt>
    <dgm:pt modelId="{17E3F760-F5A2-4584-BE0E-37E84D9B4A60}" type="parTrans" cxnId="{45B1D92E-3435-4F3F-A0C3-4D8341218E5B}">
      <dgm:prSet/>
      <dgm:spPr/>
      <dgm:t>
        <a:bodyPr/>
        <a:lstStyle/>
        <a:p>
          <a:endParaRPr lang="en-US"/>
        </a:p>
      </dgm:t>
    </dgm:pt>
    <dgm:pt modelId="{114FA492-24AB-4836-8774-2FA5563C44A1}" type="sibTrans" cxnId="{45B1D92E-3435-4F3F-A0C3-4D8341218E5B}">
      <dgm:prSet/>
      <dgm:spPr/>
      <dgm:t>
        <a:bodyPr/>
        <a:lstStyle/>
        <a:p>
          <a:endParaRPr lang="en-US"/>
        </a:p>
      </dgm:t>
    </dgm:pt>
    <dgm:pt modelId="{3E8FBB0B-D136-4D3C-94ED-F2D517AD1A13}" type="pres">
      <dgm:prSet presAssocID="{E7A6CDB0-4B02-4601-899B-762FC45FD2AE}" presName="Name0" presStyleCnt="0">
        <dgm:presLayoutVars>
          <dgm:chPref val="3"/>
          <dgm:dir/>
          <dgm:animLvl val="lvl"/>
          <dgm:resizeHandles/>
        </dgm:presLayoutVars>
      </dgm:prSet>
      <dgm:spPr/>
      <dgm:t>
        <a:bodyPr/>
        <a:lstStyle/>
        <a:p>
          <a:endParaRPr lang="en-US"/>
        </a:p>
      </dgm:t>
    </dgm:pt>
    <dgm:pt modelId="{23203749-B030-41B4-AF53-91C59D4764E4}" type="pres">
      <dgm:prSet presAssocID="{1B2CC812-89B0-4737-9CB9-61C2043242FD}" presName="horFlow" presStyleCnt="0"/>
      <dgm:spPr/>
    </dgm:pt>
    <dgm:pt modelId="{82B802B5-ECEC-48AF-8CB9-84D0CE7E2520}" type="pres">
      <dgm:prSet presAssocID="{1B2CC812-89B0-4737-9CB9-61C2043242FD}" presName="bigChev" presStyleLbl="node1" presStyleIdx="0" presStyleCnt="2"/>
      <dgm:spPr/>
      <dgm:t>
        <a:bodyPr/>
        <a:lstStyle/>
        <a:p>
          <a:endParaRPr lang="en-US"/>
        </a:p>
      </dgm:t>
    </dgm:pt>
    <dgm:pt modelId="{4546EBAF-A560-4708-9AA6-C789B14F1B9B}" type="pres">
      <dgm:prSet presAssocID="{1B2CC812-89B0-4737-9CB9-61C2043242FD}" presName="vSp" presStyleCnt="0"/>
      <dgm:spPr/>
    </dgm:pt>
    <dgm:pt modelId="{2AE26E00-F866-4262-BC20-DD3195FE2A09}" type="pres">
      <dgm:prSet presAssocID="{0EB64B9B-E323-4BEA-8162-27C544435AF9}" presName="horFlow" presStyleCnt="0"/>
      <dgm:spPr/>
    </dgm:pt>
    <dgm:pt modelId="{910ACE62-C75A-461D-9AB1-35946BC4873A}" type="pres">
      <dgm:prSet presAssocID="{0EB64B9B-E323-4BEA-8162-27C544435AF9}" presName="bigChev" presStyleLbl="node1" presStyleIdx="1" presStyleCnt="2"/>
      <dgm:spPr/>
      <dgm:t>
        <a:bodyPr/>
        <a:lstStyle/>
        <a:p>
          <a:endParaRPr lang="en-US"/>
        </a:p>
      </dgm:t>
    </dgm:pt>
  </dgm:ptLst>
  <dgm:cxnLst>
    <dgm:cxn modelId="{9A866E26-F766-451C-897E-7C6B1B998DC4}" type="presOf" srcId="{E7A6CDB0-4B02-4601-899B-762FC45FD2AE}" destId="{3E8FBB0B-D136-4D3C-94ED-F2D517AD1A13}" srcOrd="0" destOrd="0" presId="urn:microsoft.com/office/officeart/2005/8/layout/lProcess3"/>
    <dgm:cxn modelId="{45B1D92E-3435-4F3F-A0C3-4D8341218E5B}" srcId="{E7A6CDB0-4B02-4601-899B-762FC45FD2AE}" destId="{0EB64B9B-E323-4BEA-8162-27C544435AF9}" srcOrd="1" destOrd="0" parTransId="{17E3F760-F5A2-4584-BE0E-37E84D9B4A60}" sibTransId="{114FA492-24AB-4836-8774-2FA5563C44A1}"/>
    <dgm:cxn modelId="{DD50446B-589B-4215-BE70-E8DF46D4F477}" type="presOf" srcId="{1B2CC812-89B0-4737-9CB9-61C2043242FD}" destId="{82B802B5-ECEC-48AF-8CB9-84D0CE7E2520}" srcOrd="0" destOrd="0" presId="urn:microsoft.com/office/officeart/2005/8/layout/lProcess3"/>
    <dgm:cxn modelId="{F7424A78-ED7E-4BE9-9FB0-1589293B05EA}" type="presOf" srcId="{0EB64B9B-E323-4BEA-8162-27C544435AF9}" destId="{910ACE62-C75A-461D-9AB1-35946BC4873A}" srcOrd="0" destOrd="0" presId="urn:microsoft.com/office/officeart/2005/8/layout/lProcess3"/>
    <dgm:cxn modelId="{C29149A0-935C-4F93-8739-2BABE10A5E05}" srcId="{E7A6CDB0-4B02-4601-899B-762FC45FD2AE}" destId="{1B2CC812-89B0-4737-9CB9-61C2043242FD}" srcOrd="0" destOrd="0" parTransId="{70F86A1C-94C5-4CA9-871E-ABD884B911E4}" sibTransId="{39154493-5617-4733-9278-ECDE2EF9D7AC}"/>
    <dgm:cxn modelId="{985264C7-468B-4A02-ABA3-AC50B9FFE235}" type="presParOf" srcId="{3E8FBB0B-D136-4D3C-94ED-F2D517AD1A13}" destId="{23203749-B030-41B4-AF53-91C59D4764E4}" srcOrd="0" destOrd="0" presId="urn:microsoft.com/office/officeart/2005/8/layout/lProcess3"/>
    <dgm:cxn modelId="{2667EF9A-3B62-49EB-8D03-94C0D5F1CD4C}" type="presParOf" srcId="{23203749-B030-41B4-AF53-91C59D4764E4}" destId="{82B802B5-ECEC-48AF-8CB9-84D0CE7E2520}" srcOrd="0" destOrd="0" presId="urn:microsoft.com/office/officeart/2005/8/layout/lProcess3"/>
    <dgm:cxn modelId="{5935C769-041E-412E-9866-A8EBEA524CD8}" type="presParOf" srcId="{3E8FBB0B-D136-4D3C-94ED-F2D517AD1A13}" destId="{4546EBAF-A560-4708-9AA6-C789B14F1B9B}" srcOrd="1" destOrd="0" presId="urn:microsoft.com/office/officeart/2005/8/layout/lProcess3"/>
    <dgm:cxn modelId="{B62F1AE8-1EEF-46D7-84C1-C395378B129A}" type="presParOf" srcId="{3E8FBB0B-D136-4D3C-94ED-F2D517AD1A13}" destId="{2AE26E00-F866-4262-BC20-DD3195FE2A09}" srcOrd="2" destOrd="0" presId="urn:microsoft.com/office/officeart/2005/8/layout/lProcess3"/>
    <dgm:cxn modelId="{58AFD3C6-ED89-4394-AB52-EC3AF409910B}" type="presParOf" srcId="{2AE26E00-F866-4262-BC20-DD3195FE2A09}" destId="{910ACE62-C75A-461D-9AB1-35946BC4873A}" srcOrd="0" destOrd="0" presId="urn:microsoft.com/office/officeart/2005/8/layout/l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E3CD56-2377-48DB-B478-9CFEE09D3ED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4BC63134-ABF7-44B7-897B-220FED4E5A3E}">
      <dgm:prSet/>
      <dgm:spPr/>
      <dgm:t>
        <a:bodyPr/>
        <a:lstStyle/>
        <a:p>
          <a:pPr rtl="0"/>
          <a:r>
            <a:rPr lang="en-US" dirty="0" smtClean="0"/>
            <a:t>Web Platform Status</a:t>
          </a:r>
        </a:p>
      </dgm:t>
    </dgm:pt>
    <dgm:pt modelId="{920BBC61-D1B8-480A-82FA-EBCDC3889D7D}" type="parTrans" cxnId="{1CC2C78E-3B5E-4909-9DF5-C77A391F9128}">
      <dgm:prSet/>
      <dgm:spPr/>
      <dgm:t>
        <a:bodyPr/>
        <a:lstStyle/>
        <a:p>
          <a:endParaRPr lang="en-US"/>
        </a:p>
      </dgm:t>
    </dgm:pt>
    <dgm:pt modelId="{ED2EAD4D-323B-4608-9F73-D89E9D798C5D}" type="sibTrans" cxnId="{1CC2C78E-3B5E-4909-9DF5-C77A391F9128}">
      <dgm:prSet/>
      <dgm:spPr/>
      <dgm:t>
        <a:bodyPr/>
        <a:lstStyle/>
        <a:p>
          <a:endParaRPr lang="en-US"/>
        </a:p>
      </dgm:t>
    </dgm:pt>
    <dgm:pt modelId="{4B25A011-AD85-41B5-B70E-6B3E0B4D54A6}">
      <dgm:prSet/>
      <dgm:spPr/>
      <dgm:t>
        <a:bodyPr/>
        <a:lstStyle/>
        <a:p>
          <a:pPr rtl="0"/>
          <a:r>
            <a:rPr lang="en-US" dirty="0" smtClean="0"/>
            <a:t>Cross-browser testing</a:t>
          </a:r>
        </a:p>
      </dgm:t>
    </dgm:pt>
    <dgm:pt modelId="{DA1B4177-41FC-4AC2-8C6E-7B32D8A72FAA}" type="parTrans" cxnId="{5459BC7C-CD04-4409-A638-6C6BC7EACB42}">
      <dgm:prSet/>
      <dgm:spPr/>
      <dgm:t>
        <a:bodyPr/>
        <a:lstStyle/>
        <a:p>
          <a:endParaRPr lang="en-US"/>
        </a:p>
      </dgm:t>
    </dgm:pt>
    <dgm:pt modelId="{B7C08827-9394-4A58-9373-394F352CC0F3}" type="sibTrans" cxnId="{5459BC7C-CD04-4409-A638-6C6BC7EACB42}">
      <dgm:prSet/>
      <dgm:spPr/>
      <dgm:t>
        <a:bodyPr/>
        <a:lstStyle/>
        <a:p>
          <a:endParaRPr lang="en-US"/>
        </a:p>
      </dgm:t>
    </dgm:pt>
    <dgm:pt modelId="{54C1BFF0-773A-4543-9E12-003BAD34FDE7}">
      <dgm:prSet/>
      <dgm:spPr/>
      <dgm:t>
        <a:bodyPr/>
        <a:lstStyle/>
        <a:p>
          <a:pPr rtl="0"/>
          <a:r>
            <a:rPr lang="en-US" dirty="0" smtClean="0"/>
            <a:t>Feature Detection</a:t>
          </a:r>
        </a:p>
      </dgm:t>
    </dgm:pt>
    <dgm:pt modelId="{7C2E62A2-EBF3-469A-95CC-7D3EC735425C}" type="parTrans" cxnId="{89650335-1753-46BF-9C83-518B84AB12A5}">
      <dgm:prSet/>
      <dgm:spPr/>
      <dgm:t>
        <a:bodyPr/>
        <a:lstStyle/>
        <a:p>
          <a:endParaRPr lang="en-US"/>
        </a:p>
      </dgm:t>
    </dgm:pt>
    <dgm:pt modelId="{EA1FC3A3-96E5-4DAC-9C79-D3C2B2454AB6}" type="sibTrans" cxnId="{89650335-1753-46BF-9C83-518B84AB12A5}">
      <dgm:prSet/>
      <dgm:spPr/>
      <dgm:t>
        <a:bodyPr/>
        <a:lstStyle/>
        <a:p>
          <a:endParaRPr lang="en-US"/>
        </a:p>
      </dgm:t>
    </dgm:pt>
    <dgm:pt modelId="{CA7BDB96-A594-4D78-AA02-150BB2B79EC9}">
      <dgm:prSet/>
      <dgm:spPr/>
      <dgm:t>
        <a:bodyPr/>
        <a:lstStyle/>
        <a:p>
          <a:pPr rtl="0"/>
          <a:r>
            <a:rPr lang="en-US" dirty="0" smtClean="0"/>
            <a:t>Responsive and plug-in free</a:t>
          </a:r>
          <a:endParaRPr lang="en-US" dirty="0"/>
        </a:p>
      </dgm:t>
    </dgm:pt>
    <dgm:pt modelId="{FFBF3692-6A1E-44E5-A1C4-8431E00D0756}" type="parTrans" cxnId="{F358DC6E-88B5-40E9-96D3-519552BC5254}">
      <dgm:prSet/>
      <dgm:spPr/>
      <dgm:t>
        <a:bodyPr/>
        <a:lstStyle/>
        <a:p>
          <a:endParaRPr lang="en-US"/>
        </a:p>
      </dgm:t>
    </dgm:pt>
    <dgm:pt modelId="{1253DE6E-A4A9-459F-B097-303856D40615}" type="sibTrans" cxnId="{F358DC6E-88B5-40E9-96D3-519552BC5254}">
      <dgm:prSet/>
      <dgm:spPr/>
      <dgm:t>
        <a:bodyPr/>
        <a:lstStyle/>
        <a:p>
          <a:endParaRPr lang="en-US"/>
        </a:p>
      </dgm:t>
    </dgm:pt>
    <dgm:pt modelId="{C7DE3E00-166F-42B8-BDEC-196FEF4C99CD}">
      <dgm:prSet/>
      <dgm:spPr/>
      <dgm:t>
        <a:bodyPr/>
        <a:lstStyle/>
        <a:p>
          <a:pPr rtl="0"/>
          <a:r>
            <a:rPr lang="en-US" dirty="0" smtClean="0"/>
            <a:t>JS frameworks &amp; libraries</a:t>
          </a:r>
          <a:endParaRPr lang="en-US" dirty="0"/>
        </a:p>
      </dgm:t>
    </dgm:pt>
    <dgm:pt modelId="{02B1DFF4-74D8-4C50-8554-B6C4F13BE19F}" type="parTrans" cxnId="{2CB2F740-B3FA-4358-B42A-406BFA6CBE6D}">
      <dgm:prSet/>
      <dgm:spPr/>
      <dgm:t>
        <a:bodyPr/>
        <a:lstStyle/>
        <a:p>
          <a:endParaRPr lang="en-US"/>
        </a:p>
      </dgm:t>
    </dgm:pt>
    <dgm:pt modelId="{68C4EBD0-6B6A-4B2D-8639-60041783E10E}" type="sibTrans" cxnId="{2CB2F740-B3FA-4358-B42A-406BFA6CBE6D}">
      <dgm:prSet/>
      <dgm:spPr/>
      <dgm:t>
        <a:bodyPr/>
        <a:lstStyle/>
        <a:p>
          <a:endParaRPr lang="en-US"/>
        </a:p>
      </dgm:t>
    </dgm:pt>
    <dgm:pt modelId="{26283731-42FC-45EE-929F-D6931DF0439C}">
      <dgm:prSet/>
      <dgm:spPr/>
      <dgm:t>
        <a:bodyPr/>
        <a:lstStyle/>
        <a:p>
          <a:pPr rtl="0"/>
          <a:r>
            <a:rPr lang="en-US" dirty="0" smtClean="0"/>
            <a:t>CSS prefix best practices</a:t>
          </a:r>
          <a:endParaRPr lang="en-US" dirty="0"/>
        </a:p>
      </dgm:t>
    </dgm:pt>
    <dgm:pt modelId="{E2DBAE4B-587F-49F4-B860-06225A428207}" type="parTrans" cxnId="{78EE82E1-17E6-49F0-8B0B-96BFD9ACC5A6}">
      <dgm:prSet/>
      <dgm:spPr/>
      <dgm:t>
        <a:bodyPr/>
        <a:lstStyle/>
        <a:p>
          <a:endParaRPr lang="en-US"/>
        </a:p>
      </dgm:t>
    </dgm:pt>
    <dgm:pt modelId="{E4913A79-AEB0-4859-9665-35B8925AAB82}" type="sibTrans" cxnId="{78EE82E1-17E6-49F0-8B0B-96BFD9ACC5A6}">
      <dgm:prSet/>
      <dgm:spPr/>
      <dgm:t>
        <a:bodyPr/>
        <a:lstStyle/>
        <a:p>
          <a:endParaRPr lang="en-US"/>
        </a:p>
      </dgm:t>
    </dgm:pt>
    <dgm:pt modelId="{BE3CA400-B781-44CC-BFBF-228E576595AE}" type="pres">
      <dgm:prSet presAssocID="{6FE3CD56-2377-48DB-B478-9CFEE09D3ED1}" presName="diagram" presStyleCnt="0">
        <dgm:presLayoutVars>
          <dgm:dir/>
          <dgm:resizeHandles val="exact"/>
        </dgm:presLayoutVars>
      </dgm:prSet>
      <dgm:spPr/>
      <dgm:t>
        <a:bodyPr/>
        <a:lstStyle/>
        <a:p>
          <a:endParaRPr lang="en-US"/>
        </a:p>
      </dgm:t>
    </dgm:pt>
    <dgm:pt modelId="{A44EF3D3-090C-40F2-811E-C7E00B6ABE60}" type="pres">
      <dgm:prSet presAssocID="{4BC63134-ABF7-44B7-897B-220FED4E5A3E}" presName="node" presStyleLbl="node1" presStyleIdx="0" presStyleCnt="6">
        <dgm:presLayoutVars>
          <dgm:bulletEnabled val="1"/>
        </dgm:presLayoutVars>
      </dgm:prSet>
      <dgm:spPr/>
      <dgm:t>
        <a:bodyPr/>
        <a:lstStyle/>
        <a:p>
          <a:endParaRPr lang="en-US"/>
        </a:p>
      </dgm:t>
    </dgm:pt>
    <dgm:pt modelId="{888B1AE4-6E94-405F-B03F-FEE605CDF798}" type="pres">
      <dgm:prSet presAssocID="{ED2EAD4D-323B-4608-9F73-D89E9D798C5D}" presName="sibTrans" presStyleCnt="0"/>
      <dgm:spPr/>
    </dgm:pt>
    <dgm:pt modelId="{1802E623-0410-40F1-8FDC-5AEBE4AFB3B0}" type="pres">
      <dgm:prSet presAssocID="{4B25A011-AD85-41B5-B70E-6B3E0B4D54A6}" presName="node" presStyleLbl="node1" presStyleIdx="1" presStyleCnt="6">
        <dgm:presLayoutVars>
          <dgm:bulletEnabled val="1"/>
        </dgm:presLayoutVars>
      </dgm:prSet>
      <dgm:spPr/>
      <dgm:t>
        <a:bodyPr/>
        <a:lstStyle/>
        <a:p>
          <a:endParaRPr lang="en-US"/>
        </a:p>
      </dgm:t>
    </dgm:pt>
    <dgm:pt modelId="{849D3CD5-D5CD-4C88-AC17-B1B3FB808B0C}" type="pres">
      <dgm:prSet presAssocID="{B7C08827-9394-4A58-9373-394F352CC0F3}" presName="sibTrans" presStyleCnt="0"/>
      <dgm:spPr/>
    </dgm:pt>
    <dgm:pt modelId="{D7F5F46C-2F0E-4826-881A-DE0FC565AA0A}" type="pres">
      <dgm:prSet presAssocID="{54C1BFF0-773A-4543-9E12-003BAD34FDE7}" presName="node" presStyleLbl="node1" presStyleIdx="2" presStyleCnt="6">
        <dgm:presLayoutVars>
          <dgm:bulletEnabled val="1"/>
        </dgm:presLayoutVars>
      </dgm:prSet>
      <dgm:spPr/>
      <dgm:t>
        <a:bodyPr/>
        <a:lstStyle/>
        <a:p>
          <a:endParaRPr lang="en-US"/>
        </a:p>
      </dgm:t>
    </dgm:pt>
    <dgm:pt modelId="{8FC42ACC-D652-47A6-B130-75C1495FE35E}" type="pres">
      <dgm:prSet presAssocID="{EA1FC3A3-96E5-4DAC-9C79-D3C2B2454AB6}" presName="sibTrans" presStyleCnt="0"/>
      <dgm:spPr/>
    </dgm:pt>
    <dgm:pt modelId="{2D6B6ADD-6F61-4C31-A8D3-542DC9647DD9}" type="pres">
      <dgm:prSet presAssocID="{CA7BDB96-A594-4D78-AA02-150BB2B79EC9}" presName="node" presStyleLbl="node1" presStyleIdx="3" presStyleCnt="6">
        <dgm:presLayoutVars>
          <dgm:bulletEnabled val="1"/>
        </dgm:presLayoutVars>
      </dgm:prSet>
      <dgm:spPr/>
      <dgm:t>
        <a:bodyPr/>
        <a:lstStyle/>
        <a:p>
          <a:endParaRPr lang="en-US"/>
        </a:p>
      </dgm:t>
    </dgm:pt>
    <dgm:pt modelId="{10C363CF-E311-430E-93F4-DC2D10393DA2}" type="pres">
      <dgm:prSet presAssocID="{1253DE6E-A4A9-459F-B097-303856D40615}" presName="sibTrans" presStyleCnt="0"/>
      <dgm:spPr/>
    </dgm:pt>
    <dgm:pt modelId="{2BE6A906-2CD5-4ADA-BB49-9A484951AF64}" type="pres">
      <dgm:prSet presAssocID="{C7DE3E00-166F-42B8-BDEC-196FEF4C99CD}" presName="node" presStyleLbl="node1" presStyleIdx="4" presStyleCnt="6">
        <dgm:presLayoutVars>
          <dgm:bulletEnabled val="1"/>
        </dgm:presLayoutVars>
      </dgm:prSet>
      <dgm:spPr/>
      <dgm:t>
        <a:bodyPr/>
        <a:lstStyle/>
        <a:p>
          <a:endParaRPr lang="en-US"/>
        </a:p>
      </dgm:t>
    </dgm:pt>
    <dgm:pt modelId="{2667187E-E617-4FF4-A63F-26E07DDA7BB3}" type="pres">
      <dgm:prSet presAssocID="{68C4EBD0-6B6A-4B2D-8639-60041783E10E}" presName="sibTrans" presStyleCnt="0"/>
      <dgm:spPr/>
    </dgm:pt>
    <dgm:pt modelId="{32EBCC51-3CFF-457C-B193-57347A68AE90}" type="pres">
      <dgm:prSet presAssocID="{26283731-42FC-45EE-929F-D6931DF0439C}" presName="node" presStyleLbl="node1" presStyleIdx="5" presStyleCnt="6">
        <dgm:presLayoutVars>
          <dgm:bulletEnabled val="1"/>
        </dgm:presLayoutVars>
      </dgm:prSet>
      <dgm:spPr/>
      <dgm:t>
        <a:bodyPr/>
        <a:lstStyle/>
        <a:p>
          <a:endParaRPr lang="en-US"/>
        </a:p>
      </dgm:t>
    </dgm:pt>
  </dgm:ptLst>
  <dgm:cxnLst>
    <dgm:cxn modelId="{78EE82E1-17E6-49F0-8B0B-96BFD9ACC5A6}" srcId="{6FE3CD56-2377-48DB-B478-9CFEE09D3ED1}" destId="{26283731-42FC-45EE-929F-D6931DF0439C}" srcOrd="5" destOrd="0" parTransId="{E2DBAE4B-587F-49F4-B860-06225A428207}" sibTransId="{E4913A79-AEB0-4859-9665-35B8925AAB82}"/>
    <dgm:cxn modelId="{89650335-1753-46BF-9C83-518B84AB12A5}" srcId="{6FE3CD56-2377-48DB-B478-9CFEE09D3ED1}" destId="{54C1BFF0-773A-4543-9E12-003BAD34FDE7}" srcOrd="2" destOrd="0" parTransId="{7C2E62A2-EBF3-469A-95CC-7D3EC735425C}" sibTransId="{EA1FC3A3-96E5-4DAC-9C79-D3C2B2454AB6}"/>
    <dgm:cxn modelId="{CDAAE785-FBF5-4DAD-A558-063838978ECD}" type="presOf" srcId="{4B25A011-AD85-41B5-B70E-6B3E0B4D54A6}" destId="{1802E623-0410-40F1-8FDC-5AEBE4AFB3B0}" srcOrd="0" destOrd="0" presId="urn:microsoft.com/office/officeart/2005/8/layout/default"/>
    <dgm:cxn modelId="{2D3A6852-9102-41A1-86B0-DFC72CF75F74}" type="presOf" srcId="{C7DE3E00-166F-42B8-BDEC-196FEF4C99CD}" destId="{2BE6A906-2CD5-4ADA-BB49-9A484951AF64}" srcOrd="0" destOrd="0" presId="urn:microsoft.com/office/officeart/2005/8/layout/default"/>
    <dgm:cxn modelId="{BA1FC68B-6CFF-4491-B77D-012E00399923}" type="presOf" srcId="{6FE3CD56-2377-48DB-B478-9CFEE09D3ED1}" destId="{BE3CA400-B781-44CC-BFBF-228E576595AE}" srcOrd="0" destOrd="0" presId="urn:microsoft.com/office/officeart/2005/8/layout/default"/>
    <dgm:cxn modelId="{F358DC6E-88B5-40E9-96D3-519552BC5254}" srcId="{6FE3CD56-2377-48DB-B478-9CFEE09D3ED1}" destId="{CA7BDB96-A594-4D78-AA02-150BB2B79EC9}" srcOrd="3" destOrd="0" parTransId="{FFBF3692-6A1E-44E5-A1C4-8431E00D0756}" sibTransId="{1253DE6E-A4A9-459F-B097-303856D40615}"/>
    <dgm:cxn modelId="{2CB2F740-B3FA-4358-B42A-406BFA6CBE6D}" srcId="{6FE3CD56-2377-48DB-B478-9CFEE09D3ED1}" destId="{C7DE3E00-166F-42B8-BDEC-196FEF4C99CD}" srcOrd="4" destOrd="0" parTransId="{02B1DFF4-74D8-4C50-8554-B6C4F13BE19F}" sibTransId="{68C4EBD0-6B6A-4B2D-8639-60041783E10E}"/>
    <dgm:cxn modelId="{5C72B63F-F29F-434F-8FA2-99714193641B}" type="presOf" srcId="{CA7BDB96-A594-4D78-AA02-150BB2B79EC9}" destId="{2D6B6ADD-6F61-4C31-A8D3-542DC9647DD9}" srcOrd="0" destOrd="0" presId="urn:microsoft.com/office/officeart/2005/8/layout/default"/>
    <dgm:cxn modelId="{CF9870B3-BEC4-4956-BFEF-C635EEB5CF31}" type="presOf" srcId="{54C1BFF0-773A-4543-9E12-003BAD34FDE7}" destId="{D7F5F46C-2F0E-4826-881A-DE0FC565AA0A}" srcOrd="0" destOrd="0" presId="urn:microsoft.com/office/officeart/2005/8/layout/default"/>
    <dgm:cxn modelId="{FFE4DDE2-B358-4E74-B521-80C7563C0272}" type="presOf" srcId="{26283731-42FC-45EE-929F-D6931DF0439C}" destId="{32EBCC51-3CFF-457C-B193-57347A68AE90}" srcOrd="0" destOrd="0" presId="urn:microsoft.com/office/officeart/2005/8/layout/default"/>
    <dgm:cxn modelId="{5459BC7C-CD04-4409-A638-6C6BC7EACB42}" srcId="{6FE3CD56-2377-48DB-B478-9CFEE09D3ED1}" destId="{4B25A011-AD85-41B5-B70E-6B3E0B4D54A6}" srcOrd="1" destOrd="0" parTransId="{DA1B4177-41FC-4AC2-8C6E-7B32D8A72FAA}" sibTransId="{B7C08827-9394-4A58-9373-394F352CC0F3}"/>
    <dgm:cxn modelId="{1CC2C78E-3B5E-4909-9DF5-C77A391F9128}" srcId="{6FE3CD56-2377-48DB-B478-9CFEE09D3ED1}" destId="{4BC63134-ABF7-44B7-897B-220FED4E5A3E}" srcOrd="0" destOrd="0" parTransId="{920BBC61-D1B8-480A-82FA-EBCDC3889D7D}" sibTransId="{ED2EAD4D-323B-4608-9F73-D89E9D798C5D}"/>
    <dgm:cxn modelId="{60F2A4A8-7EF2-4317-AE5F-886C4B495EAF}" type="presOf" srcId="{4BC63134-ABF7-44B7-897B-220FED4E5A3E}" destId="{A44EF3D3-090C-40F2-811E-C7E00B6ABE60}" srcOrd="0" destOrd="0" presId="urn:microsoft.com/office/officeart/2005/8/layout/default"/>
    <dgm:cxn modelId="{57FFBD6E-66C0-4808-8100-710B1B568F4B}" type="presParOf" srcId="{BE3CA400-B781-44CC-BFBF-228E576595AE}" destId="{A44EF3D3-090C-40F2-811E-C7E00B6ABE60}" srcOrd="0" destOrd="0" presId="urn:microsoft.com/office/officeart/2005/8/layout/default"/>
    <dgm:cxn modelId="{62EB0668-CB68-4572-8954-1DBE72628D3D}" type="presParOf" srcId="{BE3CA400-B781-44CC-BFBF-228E576595AE}" destId="{888B1AE4-6E94-405F-B03F-FEE605CDF798}" srcOrd="1" destOrd="0" presId="urn:microsoft.com/office/officeart/2005/8/layout/default"/>
    <dgm:cxn modelId="{944971F9-B102-47CE-A309-4F857D1DF9E2}" type="presParOf" srcId="{BE3CA400-B781-44CC-BFBF-228E576595AE}" destId="{1802E623-0410-40F1-8FDC-5AEBE4AFB3B0}" srcOrd="2" destOrd="0" presId="urn:microsoft.com/office/officeart/2005/8/layout/default"/>
    <dgm:cxn modelId="{D496C631-4CC1-4E9A-BC98-4B9C6FA17C55}" type="presParOf" srcId="{BE3CA400-B781-44CC-BFBF-228E576595AE}" destId="{849D3CD5-D5CD-4C88-AC17-B1B3FB808B0C}" srcOrd="3" destOrd="0" presId="urn:microsoft.com/office/officeart/2005/8/layout/default"/>
    <dgm:cxn modelId="{DDBC4FE7-D860-4A95-89B2-BDAC76A3810E}" type="presParOf" srcId="{BE3CA400-B781-44CC-BFBF-228E576595AE}" destId="{D7F5F46C-2F0E-4826-881A-DE0FC565AA0A}" srcOrd="4" destOrd="0" presId="urn:microsoft.com/office/officeart/2005/8/layout/default"/>
    <dgm:cxn modelId="{F3810AA7-E67C-41F7-AD44-6AA9B5A46991}" type="presParOf" srcId="{BE3CA400-B781-44CC-BFBF-228E576595AE}" destId="{8FC42ACC-D652-47A6-B130-75C1495FE35E}" srcOrd="5" destOrd="0" presId="urn:microsoft.com/office/officeart/2005/8/layout/default"/>
    <dgm:cxn modelId="{8D66914C-615F-48AE-8111-0476EB34F2FC}" type="presParOf" srcId="{BE3CA400-B781-44CC-BFBF-228E576595AE}" destId="{2D6B6ADD-6F61-4C31-A8D3-542DC9647DD9}" srcOrd="6" destOrd="0" presId="urn:microsoft.com/office/officeart/2005/8/layout/default"/>
    <dgm:cxn modelId="{F2F69A16-1952-475E-8EB0-40DA9CC767A3}" type="presParOf" srcId="{BE3CA400-B781-44CC-BFBF-228E576595AE}" destId="{10C363CF-E311-430E-93F4-DC2D10393DA2}" srcOrd="7" destOrd="0" presId="urn:microsoft.com/office/officeart/2005/8/layout/default"/>
    <dgm:cxn modelId="{2F9CCAFD-46FA-46F7-9D3F-E05E74371A04}" type="presParOf" srcId="{BE3CA400-B781-44CC-BFBF-228E576595AE}" destId="{2BE6A906-2CD5-4ADA-BB49-9A484951AF64}" srcOrd="8" destOrd="0" presId="urn:microsoft.com/office/officeart/2005/8/layout/default"/>
    <dgm:cxn modelId="{93249224-D8BA-4E8E-8F10-B8D813F62755}" type="presParOf" srcId="{BE3CA400-B781-44CC-BFBF-228E576595AE}" destId="{2667187E-E617-4FF4-A63F-26E07DDA7BB3}" srcOrd="9" destOrd="0" presId="urn:microsoft.com/office/officeart/2005/8/layout/default"/>
    <dgm:cxn modelId="{C8A0BBE0-FE2C-405A-8F4C-14C057E7B2E8}" type="presParOf" srcId="{BE3CA400-B781-44CC-BFBF-228E576595AE}" destId="{32EBCC51-3CFF-457C-B193-57347A68AE90}"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A2A217D-4F69-4EF7-9ACB-866CCA977877}" type="doc">
      <dgm:prSet loTypeId="urn:microsoft.com/office/officeart/2005/8/layout/chevron1" loCatId="process" qsTypeId="urn:microsoft.com/office/officeart/2005/8/quickstyle/simple1" qsCatId="simple" csTypeId="urn:microsoft.com/office/officeart/2005/8/colors/accent1_2" csCatId="accent1"/>
      <dgm:spPr/>
      <dgm:t>
        <a:bodyPr/>
        <a:lstStyle/>
        <a:p>
          <a:endParaRPr lang="en-US"/>
        </a:p>
      </dgm:t>
    </dgm:pt>
    <dgm:pt modelId="{6AEECB32-19C6-4319-8961-C13FA3FAB8E5}">
      <dgm:prSet/>
      <dgm:spPr/>
      <dgm:t>
        <a:bodyPr/>
        <a:lstStyle/>
        <a:p>
          <a:pPr rtl="0"/>
          <a:r>
            <a:rPr lang="en-US" smtClean="0"/>
            <a:t>Eliminate the “generic” tagging</a:t>
          </a:r>
          <a:endParaRPr lang="en-US"/>
        </a:p>
      </dgm:t>
    </dgm:pt>
    <dgm:pt modelId="{6CA8BAFB-8049-43EE-A559-97DC95BA13CD}" type="parTrans" cxnId="{98CAE27C-44EF-4E87-9609-5F14BBEEBB29}">
      <dgm:prSet/>
      <dgm:spPr/>
      <dgm:t>
        <a:bodyPr/>
        <a:lstStyle/>
        <a:p>
          <a:endParaRPr lang="en-US"/>
        </a:p>
      </dgm:t>
    </dgm:pt>
    <dgm:pt modelId="{43B2AA2A-40AD-4DEE-9EC2-34BCA2A7E20E}" type="sibTrans" cxnId="{98CAE27C-44EF-4E87-9609-5F14BBEEBB29}">
      <dgm:prSet/>
      <dgm:spPr/>
      <dgm:t>
        <a:bodyPr/>
        <a:lstStyle/>
        <a:p>
          <a:endParaRPr lang="en-US"/>
        </a:p>
      </dgm:t>
    </dgm:pt>
    <dgm:pt modelId="{9FE4CE42-2D1F-4B5B-B307-6F75C51A0936}">
      <dgm:prSet/>
      <dgm:spPr/>
      <dgm:t>
        <a:bodyPr/>
        <a:lstStyle/>
        <a:p>
          <a:pPr rtl="0"/>
          <a:r>
            <a:rPr lang="en-US" smtClean="0"/>
            <a:t>Native </a:t>
          </a:r>
          <a:r>
            <a:rPr lang="en-US" dirty="0" smtClean="0"/>
            <a:t>tags DOM parsing is quicker than class searching</a:t>
          </a:r>
          <a:endParaRPr lang="en-US" dirty="0"/>
        </a:p>
      </dgm:t>
    </dgm:pt>
    <dgm:pt modelId="{AE2D25D7-7AD0-4722-90E5-13732D16AD30}" type="parTrans" cxnId="{9B2425E3-3092-4932-B064-7678DAD63388}">
      <dgm:prSet/>
      <dgm:spPr/>
      <dgm:t>
        <a:bodyPr/>
        <a:lstStyle/>
        <a:p>
          <a:endParaRPr lang="en-US"/>
        </a:p>
      </dgm:t>
    </dgm:pt>
    <dgm:pt modelId="{B9DA8DAC-C309-4336-BE2E-31A8998B90F2}" type="sibTrans" cxnId="{9B2425E3-3092-4932-B064-7678DAD63388}">
      <dgm:prSet/>
      <dgm:spPr/>
      <dgm:t>
        <a:bodyPr/>
        <a:lstStyle/>
        <a:p>
          <a:endParaRPr lang="en-US"/>
        </a:p>
      </dgm:t>
    </dgm:pt>
    <dgm:pt modelId="{F87C1126-CB81-40D2-B0CE-6DF63FF6ED9E}">
      <dgm:prSet/>
      <dgm:spPr/>
      <dgm:t>
        <a:bodyPr/>
        <a:lstStyle/>
        <a:p>
          <a:pPr rtl="0"/>
          <a:r>
            <a:rPr lang="en-US" smtClean="0"/>
            <a:t>Accessibility</a:t>
          </a:r>
          <a:endParaRPr lang="en-US"/>
        </a:p>
      </dgm:t>
    </dgm:pt>
    <dgm:pt modelId="{407509E4-11B7-4411-98B3-27D3928D49DB}" type="parTrans" cxnId="{09DC6543-2B2E-4E0C-B999-F4FAE59AE211}">
      <dgm:prSet/>
      <dgm:spPr/>
      <dgm:t>
        <a:bodyPr/>
        <a:lstStyle/>
        <a:p>
          <a:endParaRPr lang="en-US"/>
        </a:p>
      </dgm:t>
    </dgm:pt>
    <dgm:pt modelId="{5536CA6A-797B-4F3A-A735-604246C282E1}" type="sibTrans" cxnId="{09DC6543-2B2E-4E0C-B999-F4FAE59AE211}">
      <dgm:prSet/>
      <dgm:spPr/>
      <dgm:t>
        <a:bodyPr/>
        <a:lstStyle/>
        <a:p>
          <a:endParaRPr lang="en-US"/>
        </a:p>
      </dgm:t>
    </dgm:pt>
    <dgm:pt modelId="{EB70D7D0-AC9F-4082-8931-9DCD81FD790A}">
      <dgm:prSet/>
      <dgm:spPr/>
      <dgm:t>
        <a:bodyPr/>
        <a:lstStyle/>
        <a:p>
          <a:pPr rtl="0"/>
          <a:r>
            <a:rPr lang="en-US" smtClean="0"/>
            <a:t>Standardizing tags </a:t>
          </a:r>
          <a:endParaRPr lang="en-US"/>
        </a:p>
      </dgm:t>
    </dgm:pt>
    <dgm:pt modelId="{A996D9A1-9956-4928-A799-31D2B01B2437}" type="parTrans" cxnId="{0E1CDBDB-24C0-42E3-A06E-A56E14B6494F}">
      <dgm:prSet/>
      <dgm:spPr/>
      <dgm:t>
        <a:bodyPr/>
        <a:lstStyle/>
        <a:p>
          <a:endParaRPr lang="en-US"/>
        </a:p>
      </dgm:t>
    </dgm:pt>
    <dgm:pt modelId="{C88DA467-6C69-4A65-BA6B-781572E2357C}" type="sibTrans" cxnId="{0E1CDBDB-24C0-42E3-A06E-A56E14B6494F}">
      <dgm:prSet/>
      <dgm:spPr/>
      <dgm:t>
        <a:bodyPr/>
        <a:lstStyle/>
        <a:p>
          <a:endParaRPr lang="en-US"/>
        </a:p>
      </dgm:t>
    </dgm:pt>
    <dgm:pt modelId="{CBF08307-7D3C-4174-8F53-A84DC3A12285}" type="pres">
      <dgm:prSet presAssocID="{9A2A217D-4F69-4EF7-9ACB-866CCA977877}" presName="Name0" presStyleCnt="0">
        <dgm:presLayoutVars>
          <dgm:dir/>
          <dgm:animLvl val="lvl"/>
          <dgm:resizeHandles val="exact"/>
        </dgm:presLayoutVars>
      </dgm:prSet>
      <dgm:spPr/>
      <dgm:t>
        <a:bodyPr/>
        <a:lstStyle/>
        <a:p>
          <a:endParaRPr lang="en-US"/>
        </a:p>
      </dgm:t>
    </dgm:pt>
    <dgm:pt modelId="{73D6AD5A-7EC6-4462-8B60-2FB7BF3BEA85}" type="pres">
      <dgm:prSet presAssocID="{6AEECB32-19C6-4319-8961-C13FA3FAB8E5}" presName="parTxOnly" presStyleLbl="node1" presStyleIdx="0" presStyleCnt="4">
        <dgm:presLayoutVars>
          <dgm:chMax val="0"/>
          <dgm:chPref val="0"/>
          <dgm:bulletEnabled val="1"/>
        </dgm:presLayoutVars>
      </dgm:prSet>
      <dgm:spPr/>
      <dgm:t>
        <a:bodyPr/>
        <a:lstStyle/>
        <a:p>
          <a:endParaRPr lang="en-US"/>
        </a:p>
      </dgm:t>
    </dgm:pt>
    <dgm:pt modelId="{420BE9CC-5A3E-4C54-8626-47EFC1970A3E}" type="pres">
      <dgm:prSet presAssocID="{43B2AA2A-40AD-4DEE-9EC2-34BCA2A7E20E}" presName="parTxOnlySpace" presStyleCnt="0"/>
      <dgm:spPr/>
    </dgm:pt>
    <dgm:pt modelId="{8A33C6A7-C9D7-4774-8BD3-E66648884F6C}" type="pres">
      <dgm:prSet presAssocID="{9FE4CE42-2D1F-4B5B-B307-6F75C51A0936}" presName="parTxOnly" presStyleLbl="node1" presStyleIdx="1" presStyleCnt="4">
        <dgm:presLayoutVars>
          <dgm:chMax val="0"/>
          <dgm:chPref val="0"/>
          <dgm:bulletEnabled val="1"/>
        </dgm:presLayoutVars>
      </dgm:prSet>
      <dgm:spPr/>
      <dgm:t>
        <a:bodyPr/>
        <a:lstStyle/>
        <a:p>
          <a:endParaRPr lang="en-US"/>
        </a:p>
      </dgm:t>
    </dgm:pt>
    <dgm:pt modelId="{D0CF1F22-6C07-4BD1-9DAF-2515EF0C9AD1}" type="pres">
      <dgm:prSet presAssocID="{B9DA8DAC-C309-4336-BE2E-31A8998B90F2}" presName="parTxOnlySpace" presStyleCnt="0"/>
      <dgm:spPr/>
    </dgm:pt>
    <dgm:pt modelId="{5CD491F4-6C76-4375-ADE1-D330BB4D5777}" type="pres">
      <dgm:prSet presAssocID="{F87C1126-CB81-40D2-B0CE-6DF63FF6ED9E}" presName="parTxOnly" presStyleLbl="node1" presStyleIdx="2" presStyleCnt="4">
        <dgm:presLayoutVars>
          <dgm:chMax val="0"/>
          <dgm:chPref val="0"/>
          <dgm:bulletEnabled val="1"/>
        </dgm:presLayoutVars>
      </dgm:prSet>
      <dgm:spPr/>
      <dgm:t>
        <a:bodyPr/>
        <a:lstStyle/>
        <a:p>
          <a:endParaRPr lang="en-US"/>
        </a:p>
      </dgm:t>
    </dgm:pt>
    <dgm:pt modelId="{F94049A9-00DD-4B8E-974C-6872CD348AB6}" type="pres">
      <dgm:prSet presAssocID="{5536CA6A-797B-4F3A-A735-604246C282E1}" presName="parTxOnlySpace" presStyleCnt="0"/>
      <dgm:spPr/>
    </dgm:pt>
    <dgm:pt modelId="{5763FF74-46B8-4D7C-862A-38CDFA3F1E23}" type="pres">
      <dgm:prSet presAssocID="{EB70D7D0-AC9F-4082-8931-9DCD81FD790A}" presName="parTxOnly" presStyleLbl="node1" presStyleIdx="3" presStyleCnt="4">
        <dgm:presLayoutVars>
          <dgm:chMax val="0"/>
          <dgm:chPref val="0"/>
          <dgm:bulletEnabled val="1"/>
        </dgm:presLayoutVars>
      </dgm:prSet>
      <dgm:spPr/>
      <dgm:t>
        <a:bodyPr/>
        <a:lstStyle/>
        <a:p>
          <a:endParaRPr lang="en-US"/>
        </a:p>
      </dgm:t>
    </dgm:pt>
  </dgm:ptLst>
  <dgm:cxnLst>
    <dgm:cxn modelId="{C773A112-ED2A-4D28-95E0-A19D8A2992DD}" type="presOf" srcId="{6AEECB32-19C6-4319-8961-C13FA3FAB8E5}" destId="{73D6AD5A-7EC6-4462-8B60-2FB7BF3BEA85}" srcOrd="0" destOrd="0" presId="urn:microsoft.com/office/officeart/2005/8/layout/chevron1"/>
    <dgm:cxn modelId="{98CAE27C-44EF-4E87-9609-5F14BBEEBB29}" srcId="{9A2A217D-4F69-4EF7-9ACB-866CCA977877}" destId="{6AEECB32-19C6-4319-8961-C13FA3FAB8E5}" srcOrd="0" destOrd="0" parTransId="{6CA8BAFB-8049-43EE-A559-97DC95BA13CD}" sibTransId="{43B2AA2A-40AD-4DEE-9EC2-34BCA2A7E20E}"/>
    <dgm:cxn modelId="{9B2425E3-3092-4932-B064-7678DAD63388}" srcId="{9A2A217D-4F69-4EF7-9ACB-866CCA977877}" destId="{9FE4CE42-2D1F-4B5B-B307-6F75C51A0936}" srcOrd="1" destOrd="0" parTransId="{AE2D25D7-7AD0-4722-90E5-13732D16AD30}" sibTransId="{B9DA8DAC-C309-4336-BE2E-31A8998B90F2}"/>
    <dgm:cxn modelId="{B27CEC2C-E723-4E45-B1F1-F91400E8C4DF}" type="presOf" srcId="{9A2A217D-4F69-4EF7-9ACB-866CCA977877}" destId="{CBF08307-7D3C-4174-8F53-A84DC3A12285}" srcOrd="0" destOrd="0" presId="urn:microsoft.com/office/officeart/2005/8/layout/chevron1"/>
    <dgm:cxn modelId="{8DFCAF40-4757-4B8B-B7C9-8FA850FC82A0}" type="presOf" srcId="{F87C1126-CB81-40D2-B0CE-6DF63FF6ED9E}" destId="{5CD491F4-6C76-4375-ADE1-D330BB4D5777}" srcOrd="0" destOrd="0" presId="urn:microsoft.com/office/officeart/2005/8/layout/chevron1"/>
    <dgm:cxn modelId="{5E30455D-FF4F-4E5A-8A94-008A21E65604}" type="presOf" srcId="{EB70D7D0-AC9F-4082-8931-9DCD81FD790A}" destId="{5763FF74-46B8-4D7C-862A-38CDFA3F1E23}" srcOrd="0" destOrd="0" presId="urn:microsoft.com/office/officeart/2005/8/layout/chevron1"/>
    <dgm:cxn modelId="{0E1CDBDB-24C0-42E3-A06E-A56E14B6494F}" srcId="{9A2A217D-4F69-4EF7-9ACB-866CCA977877}" destId="{EB70D7D0-AC9F-4082-8931-9DCD81FD790A}" srcOrd="3" destOrd="0" parTransId="{A996D9A1-9956-4928-A799-31D2B01B2437}" sibTransId="{C88DA467-6C69-4A65-BA6B-781572E2357C}"/>
    <dgm:cxn modelId="{09DC6543-2B2E-4E0C-B999-F4FAE59AE211}" srcId="{9A2A217D-4F69-4EF7-9ACB-866CCA977877}" destId="{F87C1126-CB81-40D2-B0CE-6DF63FF6ED9E}" srcOrd="2" destOrd="0" parTransId="{407509E4-11B7-4411-98B3-27D3928D49DB}" sibTransId="{5536CA6A-797B-4F3A-A735-604246C282E1}"/>
    <dgm:cxn modelId="{07DB6EB5-F699-4EF6-968A-6325E9834FE2}" type="presOf" srcId="{9FE4CE42-2D1F-4B5B-B307-6F75C51A0936}" destId="{8A33C6A7-C9D7-4774-8BD3-E66648884F6C}" srcOrd="0" destOrd="0" presId="urn:microsoft.com/office/officeart/2005/8/layout/chevron1"/>
    <dgm:cxn modelId="{7184D511-AE03-4EC7-8787-B660F21BAD32}" type="presParOf" srcId="{CBF08307-7D3C-4174-8F53-A84DC3A12285}" destId="{73D6AD5A-7EC6-4462-8B60-2FB7BF3BEA85}" srcOrd="0" destOrd="0" presId="urn:microsoft.com/office/officeart/2005/8/layout/chevron1"/>
    <dgm:cxn modelId="{443A0246-689C-494B-A09C-5C9471A4797F}" type="presParOf" srcId="{CBF08307-7D3C-4174-8F53-A84DC3A12285}" destId="{420BE9CC-5A3E-4C54-8626-47EFC1970A3E}" srcOrd="1" destOrd="0" presId="urn:microsoft.com/office/officeart/2005/8/layout/chevron1"/>
    <dgm:cxn modelId="{C7FF31BA-1E64-4753-ADBC-28B1218CF482}" type="presParOf" srcId="{CBF08307-7D3C-4174-8F53-A84DC3A12285}" destId="{8A33C6A7-C9D7-4774-8BD3-E66648884F6C}" srcOrd="2" destOrd="0" presId="urn:microsoft.com/office/officeart/2005/8/layout/chevron1"/>
    <dgm:cxn modelId="{A4B2189D-2F2C-4C7A-97A5-231D357E2D5F}" type="presParOf" srcId="{CBF08307-7D3C-4174-8F53-A84DC3A12285}" destId="{D0CF1F22-6C07-4BD1-9DAF-2515EF0C9AD1}" srcOrd="3" destOrd="0" presId="urn:microsoft.com/office/officeart/2005/8/layout/chevron1"/>
    <dgm:cxn modelId="{20F05A1E-C113-49D9-BD66-40B5A3371339}" type="presParOf" srcId="{CBF08307-7D3C-4174-8F53-A84DC3A12285}" destId="{5CD491F4-6C76-4375-ADE1-D330BB4D5777}" srcOrd="4" destOrd="0" presId="urn:microsoft.com/office/officeart/2005/8/layout/chevron1"/>
    <dgm:cxn modelId="{BF743A3E-4DA3-4D48-982C-8223417F0863}" type="presParOf" srcId="{CBF08307-7D3C-4174-8F53-A84DC3A12285}" destId="{F94049A9-00DD-4B8E-974C-6872CD348AB6}" srcOrd="5" destOrd="0" presId="urn:microsoft.com/office/officeart/2005/8/layout/chevron1"/>
    <dgm:cxn modelId="{916E06AB-AFDF-42C1-A7D3-1A04AED6AF70}" type="presParOf" srcId="{CBF08307-7D3C-4174-8F53-A84DC3A12285}" destId="{5763FF74-46B8-4D7C-862A-38CDFA3F1E23}"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30B4C01-8874-43FC-9F64-C22019088E8D}" type="doc">
      <dgm:prSet loTypeId="urn:microsoft.com/office/officeart/2005/8/layout/hList6" loCatId="list" qsTypeId="urn:microsoft.com/office/officeart/2005/8/quickstyle/simple1" qsCatId="simple" csTypeId="urn:microsoft.com/office/officeart/2005/8/colors/accent1_5" csCatId="accent1"/>
      <dgm:spPr/>
      <dgm:t>
        <a:bodyPr/>
        <a:lstStyle/>
        <a:p>
          <a:endParaRPr lang="en-US"/>
        </a:p>
      </dgm:t>
    </dgm:pt>
    <dgm:pt modelId="{1B651E3F-634C-4DCE-ADCA-7EA2CB3334FB}">
      <dgm:prSet/>
      <dgm:spPr/>
      <dgm:t>
        <a:bodyPr/>
        <a:lstStyle/>
        <a:p>
          <a:pPr rtl="0"/>
          <a:r>
            <a:rPr lang="en-US" smtClean="0"/>
            <a:t>Easy to learn</a:t>
          </a:r>
          <a:endParaRPr lang="en-US"/>
        </a:p>
      </dgm:t>
    </dgm:pt>
    <dgm:pt modelId="{AFD7865E-59E6-4A3E-80D1-145CB7169590}" type="parTrans" cxnId="{3705BBDF-1B0C-4DA6-B6BD-C25AA96043FE}">
      <dgm:prSet/>
      <dgm:spPr/>
      <dgm:t>
        <a:bodyPr/>
        <a:lstStyle/>
        <a:p>
          <a:endParaRPr lang="en-US"/>
        </a:p>
      </dgm:t>
    </dgm:pt>
    <dgm:pt modelId="{DC3F4786-DB1F-4744-8833-AB0402947DE2}" type="sibTrans" cxnId="{3705BBDF-1B0C-4DA6-B6BD-C25AA96043FE}">
      <dgm:prSet/>
      <dgm:spPr/>
      <dgm:t>
        <a:bodyPr/>
        <a:lstStyle/>
        <a:p>
          <a:endParaRPr lang="en-US"/>
        </a:p>
      </dgm:t>
    </dgm:pt>
    <dgm:pt modelId="{D7C3512A-4AD4-4C34-BFD5-2A43407695EE}">
      <dgm:prSet/>
      <dgm:spPr/>
      <dgm:t>
        <a:bodyPr/>
        <a:lstStyle/>
        <a:p>
          <a:pPr rtl="0"/>
          <a:r>
            <a:rPr lang="en-US" smtClean="0"/>
            <a:t>Loads of Plugins</a:t>
          </a:r>
          <a:endParaRPr lang="en-US"/>
        </a:p>
      </dgm:t>
    </dgm:pt>
    <dgm:pt modelId="{ED82549F-7D72-4C59-AD09-7D12F1C4C380}" type="parTrans" cxnId="{1FD68A2F-7F9E-4CC6-BB28-24901FEC3BAF}">
      <dgm:prSet/>
      <dgm:spPr/>
      <dgm:t>
        <a:bodyPr/>
        <a:lstStyle/>
        <a:p>
          <a:endParaRPr lang="en-US"/>
        </a:p>
      </dgm:t>
    </dgm:pt>
    <dgm:pt modelId="{21960EC8-3DA3-497D-BE3B-90ACFF3568FD}" type="sibTrans" cxnId="{1FD68A2F-7F9E-4CC6-BB28-24901FEC3BAF}">
      <dgm:prSet/>
      <dgm:spPr/>
      <dgm:t>
        <a:bodyPr/>
        <a:lstStyle/>
        <a:p>
          <a:endParaRPr lang="en-US"/>
        </a:p>
      </dgm:t>
    </dgm:pt>
    <dgm:pt modelId="{1CA36C9F-9000-4A7E-AAA3-26EC54389840}">
      <dgm:prSet/>
      <dgm:spPr/>
      <dgm:t>
        <a:bodyPr/>
        <a:lstStyle/>
        <a:p>
          <a:pPr rtl="0"/>
          <a:r>
            <a:rPr lang="en-US" smtClean="0"/>
            <a:t>Powerful DOM Selection</a:t>
          </a:r>
          <a:endParaRPr lang="en-US"/>
        </a:p>
      </dgm:t>
    </dgm:pt>
    <dgm:pt modelId="{A6DF14AA-DD05-49AF-B312-714623F44270}" type="parTrans" cxnId="{FC524585-830D-42A0-90E1-16C313CA3F12}">
      <dgm:prSet/>
      <dgm:spPr/>
      <dgm:t>
        <a:bodyPr/>
        <a:lstStyle/>
        <a:p>
          <a:endParaRPr lang="en-US"/>
        </a:p>
      </dgm:t>
    </dgm:pt>
    <dgm:pt modelId="{51B92350-7764-44C4-A9E8-A80C66C70A87}" type="sibTrans" cxnId="{FC524585-830D-42A0-90E1-16C313CA3F12}">
      <dgm:prSet/>
      <dgm:spPr/>
      <dgm:t>
        <a:bodyPr/>
        <a:lstStyle/>
        <a:p>
          <a:endParaRPr lang="en-US"/>
        </a:p>
      </dgm:t>
    </dgm:pt>
    <dgm:pt modelId="{0D619BEF-B60E-4D2D-99DC-A7A947B0F914}">
      <dgm:prSet/>
      <dgm:spPr/>
      <dgm:t>
        <a:bodyPr/>
        <a:lstStyle/>
        <a:p>
          <a:pPr rtl="0"/>
          <a:r>
            <a:rPr lang="en-US" smtClean="0"/>
            <a:t>Lightweight</a:t>
          </a:r>
          <a:endParaRPr lang="en-US"/>
        </a:p>
      </dgm:t>
    </dgm:pt>
    <dgm:pt modelId="{5855D94B-D0CE-493C-8051-1F36E12A7EEC}" type="parTrans" cxnId="{751BC222-9089-464A-8EDC-1AB123758E52}">
      <dgm:prSet/>
      <dgm:spPr/>
      <dgm:t>
        <a:bodyPr/>
        <a:lstStyle/>
        <a:p>
          <a:endParaRPr lang="en-US"/>
        </a:p>
      </dgm:t>
    </dgm:pt>
    <dgm:pt modelId="{A1E5BE1D-1235-4C40-96A8-7621DCB5176A}" type="sibTrans" cxnId="{751BC222-9089-464A-8EDC-1AB123758E52}">
      <dgm:prSet/>
      <dgm:spPr/>
      <dgm:t>
        <a:bodyPr/>
        <a:lstStyle/>
        <a:p>
          <a:endParaRPr lang="en-US"/>
        </a:p>
      </dgm:t>
    </dgm:pt>
    <dgm:pt modelId="{668089AE-D714-4D11-AD47-65B925932F6E}">
      <dgm:prSet/>
      <dgm:spPr/>
      <dgm:t>
        <a:bodyPr/>
        <a:lstStyle/>
        <a:p>
          <a:pPr rtl="0"/>
          <a:r>
            <a:rPr lang="en-US" smtClean="0"/>
            <a:t>Community Support</a:t>
          </a:r>
          <a:endParaRPr lang="en-US"/>
        </a:p>
      </dgm:t>
    </dgm:pt>
    <dgm:pt modelId="{2134059D-1254-4910-8C0E-7984A78EB1F9}" type="parTrans" cxnId="{40907C7D-B3B0-4132-979E-9AF2E29DDB46}">
      <dgm:prSet/>
      <dgm:spPr/>
      <dgm:t>
        <a:bodyPr/>
        <a:lstStyle/>
        <a:p>
          <a:endParaRPr lang="en-US"/>
        </a:p>
      </dgm:t>
    </dgm:pt>
    <dgm:pt modelId="{B23E9938-12A6-474E-A1E1-820C0010F1AF}" type="sibTrans" cxnId="{40907C7D-B3B0-4132-979E-9AF2E29DDB46}">
      <dgm:prSet/>
      <dgm:spPr/>
      <dgm:t>
        <a:bodyPr/>
        <a:lstStyle/>
        <a:p>
          <a:endParaRPr lang="en-US"/>
        </a:p>
      </dgm:t>
    </dgm:pt>
    <dgm:pt modelId="{29B7801D-BB17-45BD-BA55-74C08BC16E78}" type="pres">
      <dgm:prSet presAssocID="{530B4C01-8874-43FC-9F64-C22019088E8D}" presName="Name0" presStyleCnt="0">
        <dgm:presLayoutVars>
          <dgm:dir/>
          <dgm:resizeHandles val="exact"/>
        </dgm:presLayoutVars>
      </dgm:prSet>
      <dgm:spPr/>
      <dgm:t>
        <a:bodyPr/>
        <a:lstStyle/>
        <a:p>
          <a:endParaRPr lang="en-US"/>
        </a:p>
      </dgm:t>
    </dgm:pt>
    <dgm:pt modelId="{DC20586B-BA97-4F30-8270-5E8D4CF4F0A5}" type="pres">
      <dgm:prSet presAssocID="{1B651E3F-634C-4DCE-ADCA-7EA2CB3334FB}" presName="node" presStyleLbl="node1" presStyleIdx="0" presStyleCnt="5">
        <dgm:presLayoutVars>
          <dgm:bulletEnabled val="1"/>
        </dgm:presLayoutVars>
      </dgm:prSet>
      <dgm:spPr/>
      <dgm:t>
        <a:bodyPr/>
        <a:lstStyle/>
        <a:p>
          <a:endParaRPr lang="en-US"/>
        </a:p>
      </dgm:t>
    </dgm:pt>
    <dgm:pt modelId="{806A13F9-F1BB-489E-924B-4DAE7DCE3254}" type="pres">
      <dgm:prSet presAssocID="{DC3F4786-DB1F-4744-8833-AB0402947DE2}" presName="sibTrans" presStyleCnt="0"/>
      <dgm:spPr/>
    </dgm:pt>
    <dgm:pt modelId="{C81C5BAB-50A2-44C2-8988-187CB42B8D5C}" type="pres">
      <dgm:prSet presAssocID="{D7C3512A-4AD4-4C34-BFD5-2A43407695EE}" presName="node" presStyleLbl="node1" presStyleIdx="1" presStyleCnt="5">
        <dgm:presLayoutVars>
          <dgm:bulletEnabled val="1"/>
        </dgm:presLayoutVars>
      </dgm:prSet>
      <dgm:spPr/>
      <dgm:t>
        <a:bodyPr/>
        <a:lstStyle/>
        <a:p>
          <a:endParaRPr lang="en-US"/>
        </a:p>
      </dgm:t>
    </dgm:pt>
    <dgm:pt modelId="{055C3714-C09E-4922-9BEA-A4CBA75B5EFF}" type="pres">
      <dgm:prSet presAssocID="{21960EC8-3DA3-497D-BE3B-90ACFF3568FD}" presName="sibTrans" presStyleCnt="0"/>
      <dgm:spPr/>
    </dgm:pt>
    <dgm:pt modelId="{EA33D284-CD77-4704-A34A-733BBB5639A9}" type="pres">
      <dgm:prSet presAssocID="{1CA36C9F-9000-4A7E-AAA3-26EC54389840}" presName="node" presStyleLbl="node1" presStyleIdx="2" presStyleCnt="5">
        <dgm:presLayoutVars>
          <dgm:bulletEnabled val="1"/>
        </dgm:presLayoutVars>
      </dgm:prSet>
      <dgm:spPr/>
      <dgm:t>
        <a:bodyPr/>
        <a:lstStyle/>
        <a:p>
          <a:endParaRPr lang="en-US"/>
        </a:p>
      </dgm:t>
    </dgm:pt>
    <dgm:pt modelId="{11C843A4-0524-45B8-BC20-2E54A867FB23}" type="pres">
      <dgm:prSet presAssocID="{51B92350-7764-44C4-A9E8-A80C66C70A87}" presName="sibTrans" presStyleCnt="0"/>
      <dgm:spPr/>
    </dgm:pt>
    <dgm:pt modelId="{E71FCA6A-BEF5-49CB-9D6C-8B0DBB53A50E}" type="pres">
      <dgm:prSet presAssocID="{0D619BEF-B60E-4D2D-99DC-A7A947B0F914}" presName="node" presStyleLbl="node1" presStyleIdx="3" presStyleCnt="5">
        <dgm:presLayoutVars>
          <dgm:bulletEnabled val="1"/>
        </dgm:presLayoutVars>
      </dgm:prSet>
      <dgm:spPr/>
      <dgm:t>
        <a:bodyPr/>
        <a:lstStyle/>
        <a:p>
          <a:endParaRPr lang="en-US"/>
        </a:p>
      </dgm:t>
    </dgm:pt>
    <dgm:pt modelId="{06252892-1D3C-4AAE-BE04-C88EEDCDF8B4}" type="pres">
      <dgm:prSet presAssocID="{A1E5BE1D-1235-4C40-96A8-7621DCB5176A}" presName="sibTrans" presStyleCnt="0"/>
      <dgm:spPr/>
    </dgm:pt>
    <dgm:pt modelId="{8F435E7D-4C67-4F61-B5C6-9787EB030134}" type="pres">
      <dgm:prSet presAssocID="{668089AE-D714-4D11-AD47-65B925932F6E}" presName="node" presStyleLbl="node1" presStyleIdx="4" presStyleCnt="5">
        <dgm:presLayoutVars>
          <dgm:bulletEnabled val="1"/>
        </dgm:presLayoutVars>
      </dgm:prSet>
      <dgm:spPr/>
      <dgm:t>
        <a:bodyPr/>
        <a:lstStyle/>
        <a:p>
          <a:endParaRPr lang="en-US"/>
        </a:p>
      </dgm:t>
    </dgm:pt>
  </dgm:ptLst>
  <dgm:cxnLst>
    <dgm:cxn modelId="{FC524585-830D-42A0-90E1-16C313CA3F12}" srcId="{530B4C01-8874-43FC-9F64-C22019088E8D}" destId="{1CA36C9F-9000-4A7E-AAA3-26EC54389840}" srcOrd="2" destOrd="0" parTransId="{A6DF14AA-DD05-49AF-B312-714623F44270}" sibTransId="{51B92350-7764-44C4-A9E8-A80C66C70A87}"/>
    <dgm:cxn modelId="{40907C7D-B3B0-4132-979E-9AF2E29DDB46}" srcId="{530B4C01-8874-43FC-9F64-C22019088E8D}" destId="{668089AE-D714-4D11-AD47-65B925932F6E}" srcOrd="4" destOrd="0" parTransId="{2134059D-1254-4910-8C0E-7984A78EB1F9}" sibTransId="{B23E9938-12A6-474E-A1E1-820C0010F1AF}"/>
    <dgm:cxn modelId="{9B14022A-5FE7-47C7-82F5-CCC3CC1FB231}" type="presOf" srcId="{D7C3512A-4AD4-4C34-BFD5-2A43407695EE}" destId="{C81C5BAB-50A2-44C2-8988-187CB42B8D5C}" srcOrd="0" destOrd="0" presId="urn:microsoft.com/office/officeart/2005/8/layout/hList6"/>
    <dgm:cxn modelId="{CCD6C14E-A6EC-4759-8CC5-11849B188CE2}" type="presOf" srcId="{1CA36C9F-9000-4A7E-AAA3-26EC54389840}" destId="{EA33D284-CD77-4704-A34A-733BBB5639A9}" srcOrd="0" destOrd="0" presId="urn:microsoft.com/office/officeart/2005/8/layout/hList6"/>
    <dgm:cxn modelId="{3705BBDF-1B0C-4DA6-B6BD-C25AA96043FE}" srcId="{530B4C01-8874-43FC-9F64-C22019088E8D}" destId="{1B651E3F-634C-4DCE-ADCA-7EA2CB3334FB}" srcOrd="0" destOrd="0" parTransId="{AFD7865E-59E6-4A3E-80D1-145CB7169590}" sibTransId="{DC3F4786-DB1F-4744-8833-AB0402947DE2}"/>
    <dgm:cxn modelId="{1FD68A2F-7F9E-4CC6-BB28-24901FEC3BAF}" srcId="{530B4C01-8874-43FC-9F64-C22019088E8D}" destId="{D7C3512A-4AD4-4C34-BFD5-2A43407695EE}" srcOrd="1" destOrd="0" parTransId="{ED82549F-7D72-4C59-AD09-7D12F1C4C380}" sibTransId="{21960EC8-3DA3-497D-BE3B-90ACFF3568FD}"/>
    <dgm:cxn modelId="{751BC222-9089-464A-8EDC-1AB123758E52}" srcId="{530B4C01-8874-43FC-9F64-C22019088E8D}" destId="{0D619BEF-B60E-4D2D-99DC-A7A947B0F914}" srcOrd="3" destOrd="0" parTransId="{5855D94B-D0CE-493C-8051-1F36E12A7EEC}" sibTransId="{A1E5BE1D-1235-4C40-96A8-7621DCB5176A}"/>
    <dgm:cxn modelId="{15A3068B-C5F8-4BFA-8F14-8EB12FEC3EE2}" type="presOf" srcId="{0D619BEF-B60E-4D2D-99DC-A7A947B0F914}" destId="{E71FCA6A-BEF5-49CB-9D6C-8B0DBB53A50E}" srcOrd="0" destOrd="0" presId="urn:microsoft.com/office/officeart/2005/8/layout/hList6"/>
    <dgm:cxn modelId="{CE72C115-439B-4209-A36A-B97F0BFDC941}" type="presOf" srcId="{1B651E3F-634C-4DCE-ADCA-7EA2CB3334FB}" destId="{DC20586B-BA97-4F30-8270-5E8D4CF4F0A5}" srcOrd="0" destOrd="0" presId="urn:microsoft.com/office/officeart/2005/8/layout/hList6"/>
    <dgm:cxn modelId="{D6366B95-A00A-4076-B5EB-90023B32CC7A}" type="presOf" srcId="{668089AE-D714-4D11-AD47-65B925932F6E}" destId="{8F435E7D-4C67-4F61-B5C6-9787EB030134}" srcOrd="0" destOrd="0" presId="urn:microsoft.com/office/officeart/2005/8/layout/hList6"/>
    <dgm:cxn modelId="{6DAB42A3-0781-44D7-BBB5-31C54EFC261F}" type="presOf" srcId="{530B4C01-8874-43FC-9F64-C22019088E8D}" destId="{29B7801D-BB17-45BD-BA55-74C08BC16E78}" srcOrd="0" destOrd="0" presId="urn:microsoft.com/office/officeart/2005/8/layout/hList6"/>
    <dgm:cxn modelId="{9EE7656F-315D-4CA4-80E1-2BBD46AB4B07}" type="presParOf" srcId="{29B7801D-BB17-45BD-BA55-74C08BC16E78}" destId="{DC20586B-BA97-4F30-8270-5E8D4CF4F0A5}" srcOrd="0" destOrd="0" presId="urn:microsoft.com/office/officeart/2005/8/layout/hList6"/>
    <dgm:cxn modelId="{A47450E9-B295-4C80-B882-D651666F4D9A}" type="presParOf" srcId="{29B7801D-BB17-45BD-BA55-74C08BC16E78}" destId="{806A13F9-F1BB-489E-924B-4DAE7DCE3254}" srcOrd="1" destOrd="0" presId="urn:microsoft.com/office/officeart/2005/8/layout/hList6"/>
    <dgm:cxn modelId="{CBBBCAA7-3064-4B57-93D5-39AA8FA48EB9}" type="presParOf" srcId="{29B7801D-BB17-45BD-BA55-74C08BC16E78}" destId="{C81C5BAB-50A2-44C2-8988-187CB42B8D5C}" srcOrd="2" destOrd="0" presId="urn:microsoft.com/office/officeart/2005/8/layout/hList6"/>
    <dgm:cxn modelId="{F61B4F14-8709-46FA-B457-0D607BE27B78}" type="presParOf" srcId="{29B7801D-BB17-45BD-BA55-74C08BC16E78}" destId="{055C3714-C09E-4922-9BEA-A4CBA75B5EFF}" srcOrd="3" destOrd="0" presId="urn:microsoft.com/office/officeart/2005/8/layout/hList6"/>
    <dgm:cxn modelId="{02C82108-B4B2-4491-A7E7-A559F486C4A5}" type="presParOf" srcId="{29B7801D-BB17-45BD-BA55-74C08BC16E78}" destId="{EA33D284-CD77-4704-A34A-733BBB5639A9}" srcOrd="4" destOrd="0" presId="urn:microsoft.com/office/officeart/2005/8/layout/hList6"/>
    <dgm:cxn modelId="{B0679BDC-2A51-4066-812C-0805232C9389}" type="presParOf" srcId="{29B7801D-BB17-45BD-BA55-74C08BC16E78}" destId="{11C843A4-0524-45B8-BC20-2E54A867FB23}" srcOrd="5" destOrd="0" presId="urn:microsoft.com/office/officeart/2005/8/layout/hList6"/>
    <dgm:cxn modelId="{F1696EE2-A742-496D-A6B5-84477A70CF0A}" type="presParOf" srcId="{29B7801D-BB17-45BD-BA55-74C08BC16E78}" destId="{E71FCA6A-BEF5-49CB-9D6C-8B0DBB53A50E}" srcOrd="6" destOrd="0" presId="urn:microsoft.com/office/officeart/2005/8/layout/hList6"/>
    <dgm:cxn modelId="{56FAB3E3-93BA-4744-8517-B9D4AA970E3A}" type="presParOf" srcId="{29B7801D-BB17-45BD-BA55-74C08BC16E78}" destId="{06252892-1D3C-4AAE-BE04-C88EEDCDF8B4}" srcOrd="7" destOrd="0" presId="urn:microsoft.com/office/officeart/2005/8/layout/hList6"/>
    <dgm:cxn modelId="{0692A2EE-30D9-4EC8-A380-52A913BC8A5E}" type="presParOf" srcId="{29B7801D-BB17-45BD-BA55-74C08BC16E78}" destId="{8F435E7D-4C67-4F61-B5C6-9787EB030134}" srcOrd="8" destOrd="0" presId="urn:microsoft.com/office/officeart/2005/8/layout/hList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CF8EA94-E10D-4FF3-B7D5-1DF706AEEF3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1B75D5EC-9764-4E0C-A644-633AD1358876}">
      <dgm:prSet/>
      <dgm:spPr/>
      <dgm:t>
        <a:bodyPr/>
        <a:lstStyle/>
        <a:p>
          <a:pPr rtl="0"/>
          <a:r>
            <a:rPr lang="en-US" dirty="0" smtClean="0">
              <a:solidFill>
                <a:schemeClr val="tx1">
                  <a:lumMod val="20000"/>
                  <a:lumOff val="80000"/>
                </a:schemeClr>
              </a:solidFill>
            </a:rPr>
            <a:t>Find something, Do something</a:t>
          </a:r>
          <a:endParaRPr lang="en-US" dirty="0">
            <a:solidFill>
              <a:schemeClr val="tx1">
                <a:lumMod val="20000"/>
                <a:lumOff val="80000"/>
              </a:schemeClr>
            </a:solidFill>
          </a:endParaRPr>
        </a:p>
      </dgm:t>
    </dgm:pt>
    <dgm:pt modelId="{C6AEAB37-54B1-472C-94C3-76D9453D7103}" type="parTrans" cxnId="{EE404C4C-0129-4F12-8BD5-2665C64D0F1F}">
      <dgm:prSet/>
      <dgm:spPr/>
      <dgm:t>
        <a:bodyPr/>
        <a:lstStyle/>
        <a:p>
          <a:endParaRPr lang="en-US">
            <a:solidFill>
              <a:schemeClr val="tx1">
                <a:lumMod val="20000"/>
                <a:lumOff val="80000"/>
              </a:schemeClr>
            </a:solidFill>
          </a:endParaRPr>
        </a:p>
      </dgm:t>
    </dgm:pt>
    <dgm:pt modelId="{3CEAEFA6-3DB4-4838-8FE9-DA8BF9F5858A}" type="sibTrans" cxnId="{EE404C4C-0129-4F12-8BD5-2665C64D0F1F}">
      <dgm:prSet/>
      <dgm:spPr/>
      <dgm:t>
        <a:bodyPr/>
        <a:lstStyle/>
        <a:p>
          <a:endParaRPr lang="en-US">
            <a:solidFill>
              <a:schemeClr val="tx1">
                <a:lumMod val="20000"/>
                <a:lumOff val="80000"/>
              </a:schemeClr>
            </a:solidFill>
          </a:endParaRPr>
        </a:p>
      </dgm:t>
    </dgm:pt>
    <dgm:pt modelId="{C24AF0A0-F823-453E-89B6-D73FD83313FA}">
      <dgm:prSet/>
      <dgm:spPr/>
      <dgm:t>
        <a:bodyPr/>
        <a:lstStyle/>
        <a:p>
          <a:pPr rtl="0"/>
          <a:r>
            <a:rPr lang="en-US" smtClean="0">
              <a:solidFill>
                <a:schemeClr val="tx1">
                  <a:lumMod val="20000"/>
                  <a:lumOff val="80000"/>
                </a:schemeClr>
              </a:solidFill>
            </a:rPr>
            <a:t>Functional Syntax</a:t>
          </a:r>
          <a:endParaRPr lang="en-US">
            <a:solidFill>
              <a:schemeClr val="tx1">
                <a:lumMod val="20000"/>
                <a:lumOff val="80000"/>
              </a:schemeClr>
            </a:solidFill>
          </a:endParaRPr>
        </a:p>
      </dgm:t>
    </dgm:pt>
    <dgm:pt modelId="{DB7A4C4B-DC8D-4C6D-B98E-08D8BBC930FA}" type="parTrans" cxnId="{55015AE4-4194-4FF3-B41E-52D3C168FB14}">
      <dgm:prSet/>
      <dgm:spPr/>
      <dgm:t>
        <a:bodyPr/>
        <a:lstStyle/>
        <a:p>
          <a:endParaRPr lang="en-US">
            <a:solidFill>
              <a:schemeClr val="tx1">
                <a:lumMod val="20000"/>
                <a:lumOff val="80000"/>
              </a:schemeClr>
            </a:solidFill>
          </a:endParaRPr>
        </a:p>
      </dgm:t>
    </dgm:pt>
    <dgm:pt modelId="{2EB99047-9C91-4300-9AD0-879C74358921}" type="sibTrans" cxnId="{55015AE4-4194-4FF3-B41E-52D3C168FB14}">
      <dgm:prSet/>
      <dgm:spPr/>
      <dgm:t>
        <a:bodyPr/>
        <a:lstStyle/>
        <a:p>
          <a:endParaRPr lang="en-US">
            <a:solidFill>
              <a:schemeClr val="tx1">
                <a:lumMod val="20000"/>
                <a:lumOff val="80000"/>
              </a:schemeClr>
            </a:solidFill>
          </a:endParaRPr>
        </a:p>
      </dgm:t>
    </dgm:pt>
    <dgm:pt modelId="{EECF93CE-18F5-4E6E-8B9C-3BF5F4D0365E}">
      <dgm:prSet/>
      <dgm:spPr/>
      <dgm:t>
        <a:bodyPr/>
        <a:lstStyle/>
        <a:p>
          <a:pPr rtl="0"/>
          <a:r>
            <a:rPr lang="en-US" smtClean="0">
              <a:solidFill>
                <a:schemeClr val="tx1">
                  <a:lumMod val="20000"/>
                  <a:lumOff val="80000"/>
                </a:schemeClr>
              </a:solidFill>
            </a:rPr>
            <a:t>DOM Manipulation</a:t>
          </a:r>
          <a:endParaRPr lang="en-US">
            <a:solidFill>
              <a:schemeClr val="tx1">
                <a:lumMod val="20000"/>
                <a:lumOff val="80000"/>
              </a:schemeClr>
            </a:solidFill>
          </a:endParaRPr>
        </a:p>
      </dgm:t>
    </dgm:pt>
    <dgm:pt modelId="{985EFB0E-97E8-4ADD-A130-7DC2C107A263}" type="parTrans" cxnId="{2F1A2760-B002-43F6-8BA0-EF611459C266}">
      <dgm:prSet/>
      <dgm:spPr/>
      <dgm:t>
        <a:bodyPr/>
        <a:lstStyle/>
        <a:p>
          <a:endParaRPr lang="en-US">
            <a:solidFill>
              <a:schemeClr val="tx1">
                <a:lumMod val="20000"/>
                <a:lumOff val="80000"/>
              </a:schemeClr>
            </a:solidFill>
          </a:endParaRPr>
        </a:p>
      </dgm:t>
    </dgm:pt>
    <dgm:pt modelId="{09401A29-C977-4D51-91F6-7E22B5975BC9}" type="sibTrans" cxnId="{2F1A2760-B002-43F6-8BA0-EF611459C266}">
      <dgm:prSet/>
      <dgm:spPr/>
      <dgm:t>
        <a:bodyPr/>
        <a:lstStyle/>
        <a:p>
          <a:endParaRPr lang="en-US">
            <a:solidFill>
              <a:schemeClr val="tx1">
                <a:lumMod val="20000"/>
                <a:lumOff val="80000"/>
              </a:schemeClr>
            </a:solidFill>
          </a:endParaRPr>
        </a:p>
      </dgm:t>
    </dgm:pt>
    <dgm:pt modelId="{A8A9E283-ECDD-4767-8D58-293A7D906DDE}">
      <dgm:prSet/>
      <dgm:spPr/>
      <dgm:t>
        <a:bodyPr/>
        <a:lstStyle/>
        <a:p>
          <a:pPr rtl="0"/>
          <a:r>
            <a:rPr lang="en-US" smtClean="0">
              <a:solidFill>
                <a:schemeClr val="tx1">
                  <a:lumMod val="20000"/>
                  <a:lumOff val="80000"/>
                </a:schemeClr>
              </a:solidFill>
            </a:rPr>
            <a:t>Changing of events</a:t>
          </a:r>
          <a:endParaRPr lang="en-US">
            <a:solidFill>
              <a:schemeClr val="tx1">
                <a:lumMod val="20000"/>
                <a:lumOff val="80000"/>
              </a:schemeClr>
            </a:solidFill>
          </a:endParaRPr>
        </a:p>
      </dgm:t>
    </dgm:pt>
    <dgm:pt modelId="{25B9E88A-D18E-47E3-A32B-D0EED229665B}" type="parTrans" cxnId="{183A2ACE-56E6-44C2-B551-1E2F42F18ED3}">
      <dgm:prSet/>
      <dgm:spPr/>
      <dgm:t>
        <a:bodyPr/>
        <a:lstStyle/>
        <a:p>
          <a:endParaRPr lang="en-US">
            <a:solidFill>
              <a:schemeClr val="tx1">
                <a:lumMod val="20000"/>
                <a:lumOff val="80000"/>
              </a:schemeClr>
            </a:solidFill>
          </a:endParaRPr>
        </a:p>
      </dgm:t>
    </dgm:pt>
    <dgm:pt modelId="{A9433C08-350B-4B0D-931F-37DA6E5364B5}" type="sibTrans" cxnId="{183A2ACE-56E6-44C2-B551-1E2F42F18ED3}">
      <dgm:prSet/>
      <dgm:spPr/>
      <dgm:t>
        <a:bodyPr/>
        <a:lstStyle/>
        <a:p>
          <a:endParaRPr lang="en-US">
            <a:solidFill>
              <a:schemeClr val="tx1">
                <a:lumMod val="20000"/>
                <a:lumOff val="80000"/>
              </a:schemeClr>
            </a:solidFill>
          </a:endParaRPr>
        </a:p>
      </dgm:t>
    </dgm:pt>
    <dgm:pt modelId="{2FD717D0-AD0C-46E5-B0E0-F02877557DE3}" type="pres">
      <dgm:prSet presAssocID="{CCF8EA94-E10D-4FF3-B7D5-1DF706AEEF35}" presName="vert0" presStyleCnt="0">
        <dgm:presLayoutVars>
          <dgm:dir/>
          <dgm:animOne val="branch"/>
          <dgm:animLvl val="lvl"/>
        </dgm:presLayoutVars>
      </dgm:prSet>
      <dgm:spPr/>
      <dgm:t>
        <a:bodyPr/>
        <a:lstStyle/>
        <a:p>
          <a:endParaRPr lang="en-US"/>
        </a:p>
      </dgm:t>
    </dgm:pt>
    <dgm:pt modelId="{59FF72FB-D64E-4936-B37C-1CCBFD72008E}" type="pres">
      <dgm:prSet presAssocID="{1B75D5EC-9764-4E0C-A644-633AD1358876}" presName="thickLine" presStyleLbl="alignNode1" presStyleIdx="0" presStyleCnt="4"/>
      <dgm:spPr/>
    </dgm:pt>
    <dgm:pt modelId="{88301C83-6A4F-46DD-8EF1-C3090299F45A}" type="pres">
      <dgm:prSet presAssocID="{1B75D5EC-9764-4E0C-A644-633AD1358876}" presName="horz1" presStyleCnt="0"/>
      <dgm:spPr/>
    </dgm:pt>
    <dgm:pt modelId="{FA30EDC4-C4CC-44B2-AE34-DC1D9EFA54C1}" type="pres">
      <dgm:prSet presAssocID="{1B75D5EC-9764-4E0C-A644-633AD1358876}" presName="tx1" presStyleLbl="revTx" presStyleIdx="0" presStyleCnt="4"/>
      <dgm:spPr/>
      <dgm:t>
        <a:bodyPr/>
        <a:lstStyle/>
        <a:p>
          <a:endParaRPr lang="en-US"/>
        </a:p>
      </dgm:t>
    </dgm:pt>
    <dgm:pt modelId="{E4C7CA38-06D9-4406-92CA-9EF951105A91}" type="pres">
      <dgm:prSet presAssocID="{1B75D5EC-9764-4E0C-A644-633AD1358876}" presName="vert1" presStyleCnt="0"/>
      <dgm:spPr/>
    </dgm:pt>
    <dgm:pt modelId="{5DD4EC68-1A32-4B2A-803D-731279F8804E}" type="pres">
      <dgm:prSet presAssocID="{C24AF0A0-F823-453E-89B6-D73FD83313FA}" presName="thickLine" presStyleLbl="alignNode1" presStyleIdx="1" presStyleCnt="4"/>
      <dgm:spPr/>
    </dgm:pt>
    <dgm:pt modelId="{E9404EAD-AE72-4DA7-B37A-0190F5E416CD}" type="pres">
      <dgm:prSet presAssocID="{C24AF0A0-F823-453E-89B6-D73FD83313FA}" presName="horz1" presStyleCnt="0"/>
      <dgm:spPr/>
    </dgm:pt>
    <dgm:pt modelId="{41A33971-46A2-48BF-8C5D-B556C925789C}" type="pres">
      <dgm:prSet presAssocID="{C24AF0A0-F823-453E-89B6-D73FD83313FA}" presName="tx1" presStyleLbl="revTx" presStyleIdx="1" presStyleCnt="4"/>
      <dgm:spPr/>
      <dgm:t>
        <a:bodyPr/>
        <a:lstStyle/>
        <a:p>
          <a:endParaRPr lang="en-US"/>
        </a:p>
      </dgm:t>
    </dgm:pt>
    <dgm:pt modelId="{BDFA5929-0274-4E60-B993-ACDD509992F5}" type="pres">
      <dgm:prSet presAssocID="{C24AF0A0-F823-453E-89B6-D73FD83313FA}" presName="vert1" presStyleCnt="0"/>
      <dgm:spPr/>
    </dgm:pt>
    <dgm:pt modelId="{2D77CCFC-83FA-4BBC-B483-C51C7491B1FD}" type="pres">
      <dgm:prSet presAssocID="{EECF93CE-18F5-4E6E-8B9C-3BF5F4D0365E}" presName="thickLine" presStyleLbl="alignNode1" presStyleIdx="2" presStyleCnt="4"/>
      <dgm:spPr/>
    </dgm:pt>
    <dgm:pt modelId="{2804BD7F-9B10-4575-9126-04A4DCD0E33D}" type="pres">
      <dgm:prSet presAssocID="{EECF93CE-18F5-4E6E-8B9C-3BF5F4D0365E}" presName="horz1" presStyleCnt="0"/>
      <dgm:spPr/>
    </dgm:pt>
    <dgm:pt modelId="{806006F0-E636-4792-8FEC-400C13D09BE0}" type="pres">
      <dgm:prSet presAssocID="{EECF93CE-18F5-4E6E-8B9C-3BF5F4D0365E}" presName="tx1" presStyleLbl="revTx" presStyleIdx="2" presStyleCnt="4"/>
      <dgm:spPr/>
      <dgm:t>
        <a:bodyPr/>
        <a:lstStyle/>
        <a:p>
          <a:endParaRPr lang="en-US"/>
        </a:p>
      </dgm:t>
    </dgm:pt>
    <dgm:pt modelId="{3E9CE319-250E-4926-9513-0D546984F8C7}" type="pres">
      <dgm:prSet presAssocID="{EECF93CE-18F5-4E6E-8B9C-3BF5F4D0365E}" presName="vert1" presStyleCnt="0"/>
      <dgm:spPr/>
    </dgm:pt>
    <dgm:pt modelId="{643F7EF8-EF71-4F99-8FC6-E652809CAD22}" type="pres">
      <dgm:prSet presAssocID="{A8A9E283-ECDD-4767-8D58-293A7D906DDE}" presName="thickLine" presStyleLbl="alignNode1" presStyleIdx="3" presStyleCnt="4"/>
      <dgm:spPr/>
    </dgm:pt>
    <dgm:pt modelId="{5F611810-77D3-40F2-BEAA-7A6837FDD08D}" type="pres">
      <dgm:prSet presAssocID="{A8A9E283-ECDD-4767-8D58-293A7D906DDE}" presName="horz1" presStyleCnt="0"/>
      <dgm:spPr/>
    </dgm:pt>
    <dgm:pt modelId="{DAFAFB32-C7B3-4CB8-BD15-4D72BA80EC81}" type="pres">
      <dgm:prSet presAssocID="{A8A9E283-ECDD-4767-8D58-293A7D906DDE}" presName="tx1" presStyleLbl="revTx" presStyleIdx="3" presStyleCnt="4"/>
      <dgm:spPr/>
      <dgm:t>
        <a:bodyPr/>
        <a:lstStyle/>
        <a:p>
          <a:endParaRPr lang="en-US"/>
        </a:p>
      </dgm:t>
    </dgm:pt>
    <dgm:pt modelId="{23CA1AA5-5860-4615-8BC5-8F1586392D6A}" type="pres">
      <dgm:prSet presAssocID="{A8A9E283-ECDD-4767-8D58-293A7D906DDE}" presName="vert1" presStyleCnt="0"/>
      <dgm:spPr/>
    </dgm:pt>
  </dgm:ptLst>
  <dgm:cxnLst>
    <dgm:cxn modelId="{58DFE022-61FC-435B-B7F0-F2B302B70154}" type="presOf" srcId="{1B75D5EC-9764-4E0C-A644-633AD1358876}" destId="{FA30EDC4-C4CC-44B2-AE34-DC1D9EFA54C1}" srcOrd="0" destOrd="0" presId="urn:microsoft.com/office/officeart/2008/layout/LinedList"/>
    <dgm:cxn modelId="{2B58F527-02C9-4E4B-8842-C30F2C007F0E}" type="presOf" srcId="{CCF8EA94-E10D-4FF3-B7D5-1DF706AEEF35}" destId="{2FD717D0-AD0C-46E5-B0E0-F02877557DE3}" srcOrd="0" destOrd="0" presId="urn:microsoft.com/office/officeart/2008/layout/LinedList"/>
    <dgm:cxn modelId="{A815020D-82E8-4BEF-9659-C65D4C54ACC5}" type="presOf" srcId="{EECF93CE-18F5-4E6E-8B9C-3BF5F4D0365E}" destId="{806006F0-E636-4792-8FEC-400C13D09BE0}" srcOrd="0" destOrd="0" presId="urn:microsoft.com/office/officeart/2008/layout/LinedList"/>
    <dgm:cxn modelId="{183A2ACE-56E6-44C2-B551-1E2F42F18ED3}" srcId="{CCF8EA94-E10D-4FF3-B7D5-1DF706AEEF35}" destId="{A8A9E283-ECDD-4767-8D58-293A7D906DDE}" srcOrd="3" destOrd="0" parTransId="{25B9E88A-D18E-47E3-A32B-D0EED229665B}" sibTransId="{A9433C08-350B-4B0D-931F-37DA6E5364B5}"/>
    <dgm:cxn modelId="{C4E4E09A-9E93-4888-83E8-6894120C86A4}" type="presOf" srcId="{C24AF0A0-F823-453E-89B6-D73FD83313FA}" destId="{41A33971-46A2-48BF-8C5D-B556C925789C}" srcOrd="0" destOrd="0" presId="urn:microsoft.com/office/officeart/2008/layout/LinedList"/>
    <dgm:cxn modelId="{55015AE4-4194-4FF3-B41E-52D3C168FB14}" srcId="{CCF8EA94-E10D-4FF3-B7D5-1DF706AEEF35}" destId="{C24AF0A0-F823-453E-89B6-D73FD83313FA}" srcOrd="1" destOrd="0" parTransId="{DB7A4C4B-DC8D-4C6D-B98E-08D8BBC930FA}" sibTransId="{2EB99047-9C91-4300-9AD0-879C74358921}"/>
    <dgm:cxn modelId="{2F1A2760-B002-43F6-8BA0-EF611459C266}" srcId="{CCF8EA94-E10D-4FF3-B7D5-1DF706AEEF35}" destId="{EECF93CE-18F5-4E6E-8B9C-3BF5F4D0365E}" srcOrd="2" destOrd="0" parTransId="{985EFB0E-97E8-4ADD-A130-7DC2C107A263}" sibTransId="{09401A29-C977-4D51-91F6-7E22B5975BC9}"/>
    <dgm:cxn modelId="{EE404C4C-0129-4F12-8BD5-2665C64D0F1F}" srcId="{CCF8EA94-E10D-4FF3-B7D5-1DF706AEEF35}" destId="{1B75D5EC-9764-4E0C-A644-633AD1358876}" srcOrd="0" destOrd="0" parTransId="{C6AEAB37-54B1-472C-94C3-76D9453D7103}" sibTransId="{3CEAEFA6-3DB4-4838-8FE9-DA8BF9F5858A}"/>
    <dgm:cxn modelId="{5637C963-71E7-42AB-B941-D9CB049CA2BD}" type="presOf" srcId="{A8A9E283-ECDD-4767-8D58-293A7D906DDE}" destId="{DAFAFB32-C7B3-4CB8-BD15-4D72BA80EC81}" srcOrd="0" destOrd="0" presId="urn:microsoft.com/office/officeart/2008/layout/LinedList"/>
    <dgm:cxn modelId="{75EE939C-40BD-451F-8919-C171DCCF8F81}" type="presParOf" srcId="{2FD717D0-AD0C-46E5-B0E0-F02877557DE3}" destId="{59FF72FB-D64E-4936-B37C-1CCBFD72008E}" srcOrd="0" destOrd="0" presId="urn:microsoft.com/office/officeart/2008/layout/LinedList"/>
    <dgm:cxn modelId="{11E81550-AB05-48F7-846B-63BD0EE6AC56}" type="presParOf" srcId="{2FD717D0-AD0C-46E5-B0E0-F02877557DE3}" destId="{88301C83-6A4F-46DD-8EF1-C3090299F45A}" srcOrd="1" destOrd="0" presId="urn:microsoft.com/office/officeart/2008/layout/LinedList"/>
    <dgm:cxn modelId="{A01465FF-4820-4BE1-ABF1-47120DECC439}" type="presParOf" srcId="{88301C83-6A4F-46DD-8EF1-C3090299F45A}" destId="{FA30EDC4-C4CC-44B2-AE34-DC1D9EFA54C1}" srcOrd="0" destOrd="0" presId="urn:microsoft.com/office/officeart/2008/layout/LinedList"/>
    <dgm:cxn modelId="{1848BF5D-D089-457D-A0AC-0B24F4927586}" type="presParOf" srcId="{88301C83-6A4F-46DD-8EF1-C3090299F45A}" destId="{E4C7CA38-06D9-4406-92CA-9EF951105A91}" srcOrd="1" destOrd="0" presId="urn:microsoft.com/office/officeart/2008/layout/LinedList"/>
    <dgm:cxn modelId="{30F985C8-F2FA-4452-ACE9-C529C84A190E}" type="presParOf" srcId="{2FD717D0-AD0C-46E5-B0E0-F02877557DE3}" destId="{5DD4EC68-1A32-4B2A-803D-731279F8804E}" srcOrd="2" destOrd="0" presId="urn:microsoft.com/office/officeart/2008/layout/LinedList"/>
    <dgm:cxn modelId="{F7640792-9D76-421A-9C95-6272BCED337C}" type="presParOf" srcId="{2FD717D0-AD0C-46E5-B0E0-F02877557DE3}" destId="{E9404EAD-AE72-4DA7-B37A-0190F5E416CD}" srcOrd="3" destOrd="0" presId="urn:microsoft.com/office/officeart/2008/layout/LinedList"/>
    <dgm:cxn modelId="{14BD63C4-657C-4B14-BB28-96B80839C135}" type="presParOf" srcId="{E9404EAD-AE72-4DA7-B37A-0190F5E416CD}" destId="{41A33971-46A2-48BF-8C5D-B556C925789C}" srcOrd="0" destOrd="0" presId="urn:microsoft.com/office/officeart/2008/layout/LinedList"/>
    <dgm:cxn modelId="{519E1C30-F33D-4061-9FA4-250CDD24848D}" type="presParOf" srcId="{E9404EAD-AE72-4DA7-B37A-0190F5E416CD}" destId="{BDFA5929-0274-4E60-B993-ACDD509992F5}" srcOrd="1" destOrd="0" presId="urn:microsoft.com/office/officeart/2008/layout/LinedList"/>
    <dgm:cxn modelId="{B87ED1B9-EA32-4E1E-9637-37E17507CCE8}" type="presParOf" srcId="{2FD717D0-AD0C-46E5-B0E0-F02877557DE3}" destId="{2D77CCFC-83FA-4BBC-B483-C51C7491B1FD}" srcOrd="4" destOrd="0" presId="urn:microsoft.com/office/officeart/2008/layout/LinedList"/>
    <dgm:cxn modelId="{309874A1-921F-4024-BFF8-7793511A386D}" type="presParOf" srcId="{2FD717D0-AD0C-46E5-B0E0-F02877557DE3}" destId="{2804BD7F-9B10-4575-9126-04A4DCD0E33D}" srcOrd="5" destOrd="0" presId="urn:microsoft.com/office/officeart/2008/layout/LinedList"/>
    <dgm:cxn modelId="{062BF832-291E-4695-A943-DFE276D37FDE}" type="presParOf" srcId="{2804BD7F-9B10-4575-9126-04A4DCD0E33D}" destId="{806006F0-E636-4792-8FEC-400C13D09BE0}" srcOrd="0" destOrd="0" presId="urn:microsoft.com/office/officeart/2008/layout/LinedList"/>
    <dgm:cxn modelId="{D5B1BBC8-F5BE-4AC6-AD81-4A1BB42EBBDF}" type="presParOf" srcId="{2804BD7F-9B10-4575-9126-04A4DCD0E33D}" destId="{3E9CE319-250E-4926-9513-0D546984F8C7}" srcOrd="1" destOrd="0" presId="urn:microsoft.com/office/officeart/2008/layout/LinedList"/>
    <dgm:cxn modelId="{40D465C8-7FCE-467E-B20B-8D552656C3F1}" type="presParOf" srcId="{2FD717D0-AD0C-46E5-B0E0-F02877557DE3}" destId="{643F7EF8-EF71-4F99-8FC6-E652809CAD22}" srcOrd="6" destOrd="0" presId="urn:microsoft.com/office/officeart/2008/layout/LinedList"/>
    <dgm:cxn modelId="{5640E3D6-B9E2-44BF-B61B-F1F8C5D063BE}" type="presParOf" srcId="{2FD717D0-AD0C-46E5-B0E0-F02877557DE3}" destId="{5F611810-77D3-40F2-BEAA-7A6837FDD08D}" srcOrd="7" destOrd="0" presId="urn:microsoft.com/office/officeart/2008/layout/LinedList"/>
    <dgm:cxn modelId="{20918273-616B-4745-B4E6-21E99DCB46FA}" type="presParOf" srcId="{5F611810-77D3-40F2-BEAA-7A6837FDD08D}" destId="{DAFAFB32-C7B3-4CB8-BD15-4D72BA80EC81}" srcOrd="0" destOrd="0" presId="urn:microsoft.com/office/officeart/2008/layout/LinedList"/>
    <dgm:cxn modelId="{5E056E46-B930-4991-A0BB-C5534ED7A214}" type="presParOf" srcId="{5F611810-77D3-40F2-BEAA-7A6837FDD08D}" destId="{23CA1AA5-5860-4615-8BC5-8F1586392D6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B802B5-ECEC-48AF-8CB9-84D0CE7E2520}">
      <dsp:nvSpPr>
        <dsp:cNvPr id="0" name=""/>
        <dsp:cNvSpPr/>
      </dsp:nvSpPr>
      <dsp:spPr>
        <a:xfrm>
          <a:off x="507914" y="185"/>
          <a:ext cx="5326913" cy="213076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lvl="0" algn="ctr" defTabSz="1511300" rtl="0">
            <a:lnSpc>
              <a:spcPct val="90000"/>
            </a:lnSpc>
            <a:spcBef>
              <a:spcPct val="0"/>
            </a:spcBef>
            <a:spcAft>
              <a:spcPct val="35000"/>
            </a:spcAft>
          </a:pPr>
          <a:r>
            <a:rPr lang="en-US" sz="3400" kern="1200" dirty="0" smtClean="0"/>
            <a:t>Web ≈ Native</a:t>
          </a:r>
          <a:endParaRPr lang="en-US" sz="3400" kern="1200" dirty="0"/>
        </a:p>
      </dsp:txBody>
      <dsp:txXfrm>
        <a:off x="1573297" y="185"/>
        <a:ext cx="3196148" cy="2130765"/>
      </dsp:txXfrm>
    </dsp:sp>
    <dsp:sp modelId="{910ACE62-C75A-461D-9AB1-35946BC4873A}">
      <dsp:nvSpPr>
        <dsp:cNvPr id="0" name=""/>
        <dsp:cNvSpPr/>
      </dsp:nvSpPr>
      <dsp:spPr>
        <a:xfrm>
          <a:off x="507914" y="2429257"/>
          <a:ext cx="5326913" cy="213076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lvl="0" algn="ctr" defTabSz="1511300" rtl="0">
            <a:lnSpc>
              <a:spcPct val="90000"/>
            </a:lnSpc>
            <a:spcBef>
              <a:spcPct val="0"/>
            </a:spcBef>
            <a:spcAft>
              <a:spcPct val="35000"/>
            </a:spcAft>
          </a:pPr>
          <a:r>
            <a:rPr lang="en-US" sz="3400" kern="1200" smtClean="0"/>
            <a:t>Standards mean you can target features, not browsers</a:t>
          </a:r>
          <a:endParaRPr lang="en-US" sz="3400" kern="1200"/>
        </a:p>
      </dsp:txBody>
      <dsp:txXfrm>
        <a:off x="1573297" y="2429257"/>
        <a:ext cx="3196148" cy="21307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4EF3D3-090C-40F2-811E-C7E00B6ABE60}">
      <dsp:nvSpPr>
        <dsp:cNvPr id="0" name=""/>
        <dsp:cNvSpPr/>
      </dsp:nvSpPr>
      <dsp:spPr>
        <a:xfrm>
          <a:off x="354900" y="1379"/>
          <a:ext cx="3240631" cy="19443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US" sz="3600" kern="1200" dirty="0" smtClean="0"/>
            <a:t>Web Platform Status</a:t>
          </a:r>
        </a:p>
      </dsp:txBody>
      <dsp:txXfrm>
        <a:off x="354900" y="1379"/>
        <a:ext cx="3240631" cy="1944378"/>
      </dsp:txXfrm>
    </dsp:sp>
    <dsp:sp modelId="{1802E623-0410-40F1-8FDC-5AEBE4AFB3B0}">
      <dsp:nvSpPr>
        <dsp:cNvPr id="0" name=""/>
        <dsp:cNvSpPr/>
      </dsp:nvSpPr>
      <dsp:spPr>
        <a:xfrm>
          <a:off x="3919595" y="1379"/>
          <a:ext cx="3240631" cy="19443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US" sz="3600" kern="1200" dirty="0" smtClean="0"/>
            <a:t>Cross-browser testing</a:t>
          </a:r>
        </a:p>
      </dsp:txBody>
      <dsp:txXfrm>
        <a:off x="3919595" y="1379"/>
        <a:ext cx="3240631" cy="1944378"/>
      </dsp:txXfrm>
    </dsp:sp>
    <dsp:sp modelId="{D7F5F46C-2F0E-4826-881A-DE0FC565AA0A}">
      <dsp:nvSpPr>
        <dsp:cNvPr id="0" name=""/>
        <dsp:cNvSpPr/>
      </dsp:nvSpPr>
      <dsp:spPr>
        <a:xfrm>
          <a:off x="7484289" y="1379"/>
          <a:ext cx="3240631" cy="19443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US" sz="3600" kern="1200" dirty="0" smtClean="0"/>
            <a:t>Feature Detection</a:t>
          </a:r>
        </a:p>
      </dsp:txBody>
      <dsp:txXfrm>
        <a:off x="7484289" y="1379"/>
        <a:ext cx="3240631" cy="1944378"/>
      </dsp:txXfrm>
    </dsp:sp>
    <dsp:sp modelId="{2D6B6ADD-6F61-4C31-A8D3-542DC9647DD9}">
      <dsp:nvSpPr>
        <dsp:cNvPr id="0" name=""/>
        <dsp:cNvSpPr/>
      </dsp:nvSpPr>
      <dsp:spPr>
        <a:xfrm>
          <a:off x="354900" y="2269821"/>
          <a:ext cx="3240631" cy="19443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US" sz="3600" kern="1200" dirty="0" smtClean="0"/>
            <a:t>Responsive and plug-in free</a:t>
          </a:r>
          <a:endParaRPr lang="en-US" sz="3600" kern="1200" dirty="0"/>
        </a:p>
      </dsp:txBody>
      <dsp:txXfrm>
        <a:off x="354900" y="2269821"/>
        <a:ext cx="3240631" cy="1944378"/>
      </dsp:txXfrm>
    </dsp:sp>
    <dsp:sp modelId="{2BE6A906-2CD5-4ADA-BB49-9A484951AF64}">
      <dsp:nvSpPr>
        <dsp:cNvPr id="0" name=""/>
        <dsp:cNvSpPr/>
      </dsp:nvSpPr>
      <dsp:spPr>
        <a:xfrm>
          <a:off x="3919595" y="2269821"/>
          <a:ext cx="3240631" cy="19443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US" sz="3600" kern="1200" dirty="0" smtClean="0"/>
            <a:t>JS frameworks &amp; libraries</a:t>
          </a:r>
          <a:endParaRPr lang="en-US" sz="3600" kern="1200" dirty="0"/>
        </a:p>
      </dsp:txBody>
      <dsp:txXfrm>
        <a:off x="3919595" y="2269821"/>
        <a:ext cx="3240631" cy="1944378"/>
      </dsp:txXfrm>
    </dsp:sp>
    <dsp:sp modelId="{32EBCC51-3CFF-457C-B193-57347A68AE90}">
      <dsp:nvSpPr>
        <dsp:cNvPr id="0" name=""/>
        <dsp:cNvSpPr/>
      </dsp:nvSpPr>
      <dsp:spPr>
        <a:xfrm>
          <a:off x="7484289" y="2269821"/>
          <a:ext cx="3240631" cy="19443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US" sz="3600" kern="1200" dirty="0" smtClean="0"/>
            <a:t>CSS prefix best practices</a:t>
          </a:r>
          <a:endParaRPr lang="en-US" sz="3600" kern="1200" dirty="0"/>
        </a:p>
      </dsp:txBody>
      <dsp:txXfrm>
        <a:off x="7484289" y="2269821"/>
        <a:ext cx="3240631" cy="19443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D6AD5A-7EC6-4462-8B60-2FB7BF3BEA85}">
      <dsp:nvSpPr>
        <dsp:cNvPr id="0" name=""/>
        <dsp:cNvSpPr/>
      </dsp:nvSpPr>
      <dsp:spPr>
        <a:xfrm>
          <a:off x="5416" y="2144046"/>
          <a:ext cx="3153218" cy="126128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rtl="0">
            <a:lnSpc>
              <a:spcPct val="90000"/>
            </a:lnSpc>
            <a:spcBef>
              <a:spcPct val="0"/>
            </a:spcBef>
            <a:spcAft>
              <a:spcPct val="35000"/>
            </a:spcAft>
          </a:pPr>
          <a:r>
            <a:rPr lang="en-US" sz="1900" kern="1200" smtClean="0"/>
            <a:t>Eliminate the “generic” tagging</a:t>
          </a:r>
          <a:endParaRPr lang="en-US" sz="1900" kern="1200"/>
        </a:p>
      </dsp:txBody>
      <dsp:txXfrm>
        <a:off x="636060" y="2144046"/>
        <a:ext cx="1891931" cy="1261287"/>
      </dsp:txXfrm>
    </dsp:sp>
    <dsp:sp modelId="{8A33C6A7-C9D7-4774-8BD3-E66648884F6C}">
      <dsp:nvSpPr>
        <dsp:cNvPr id="0" name=""/>
        <dsp:cNvSpPr/>
      </dsp:nvSpPr>
      <dsp:spPr>
        <a:xfrm>
          <a:off x="2843313" y="2144046"/>
          <a:ext cx="3153218" cy="126128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rtl="0">
            <a:lnSpc>
              <a:spcPct val="90000"/>
            </a:lnSpc>
            <a:spcBef>
              <a:spcPct val="0"/>
            </a:spcBef>
            <a:spcAft>
              <a:spcPct val="35000"/>
            </a:spcAft>
          </a:pPr>
          <a:r>
            <a:rPr lang="en-US" sz="1900" kern="1200" smtClean="0"/>
            <a:t>Native </a:t>
          </a:r>
          <a:r>
            <a:rPr lang="en-US" sz="1900" kern="1200" dirty="0" smtClean="0"/>
            <a:t>tags DOM parsing is quicker than class searching</a:t>
          </a:r>
          <a:endParaRPr lang="en-US" sz="1900" kern="1200" dirty="0"/>
        </a:p>
      </dsp:txBody>
      <dsp:txXfrm>
        <a:off x="3473957" y="2144046"/>
        <a:ext cx="1891931" cy="1261287"/>
      </dsp:txXfrm>
    </dsp:sp>
    <dsp:sp modelId="{5CD491F4-6C76-4375-ADE1-D330BB4D5777}">
      <dsp:nvSpPr>
        <dsp:cNvPr id="0" name=""/>
        <dsp:cNvSpPr/>
      </dsp:nvSpPr>
      <dsp:spPr>
        <a:xfrm>
          <a:off x="5681210" y="2144046"/>
          <a:ext cx="3153218" cy="126128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rtl="0">
            <a:lnSpc>
              <a:spcPct val="90000"/>
            </a:lnSpc>
            <a:spcBef>
              <a:spcPct val="0"/>
            </a:spcBef>
            <a:spcAft>
              <a:spcPct val="35000"/>
            </a:spcAft>
          </a:pPr>
          <a:r>
            <a:rPr lang="en-US" sz="1900" kern="1200" smtClean="0"/>
            <a:t>Accessibility</a:t>
          </a:r>
          <a:endParaRPr lang="en-US" sz="1900" kern="1200"/>
        </a:p>
      </dsp:txBody>
      <dsp:txXfrm>
        <a:off x="6311854" y="2144046"/>
        <a:ext cx="1891931" cy="1261287"/>
      </dsp:txXfrm>
    </dsp:sp>
    <dsp:sp modelId="{5763FF74-46B8-4D7C-862A-38CDFA3F1E23}">
      <dsp:nvSpPr>
        <dsp:cNvPr id="0" name=""/>
        <dsp:cNvSpPr/>
      </dsp:nvSpPr>
      <dsp:spPr>
        <a:xfrm>
          <a:off x="8519106" y="2144046"/>
          <a:ext cx="3153218" cy="126128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rtl="0">
            <a:lnSpc>
              <a:spcPct val="90000"/>
            </a:lnSpc>
            <a:spcBef>
              <a:spcPct val="0"/>
            </a:spcBef>
            <a:spcAft>
              <a:spcPct val="35000"/>
            </a:spcAft>
          </a:pPr>
          <a:r>
            <a:rPr lang="en-US" sz="1900" kern="1200" smtClean="0"/>
            <a:t>Standardizing tags </a:t>
          </a:r>
          <a:endParaRPr lang="en-US" sz="1900" kern="1200"/>
        </a:p>
      </dsp:txBody>
      <dsp:txXfrm>
        <a:off x="9149750" y="2144046"/>
        <a:ext cx="1891931" cy="12612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20586B-BA97-4F30-8270-5E8D4CF4F0A5}">
      <dsp:nvSpPr>
        <dsp:cNvPr id="0" name=""/>
        <dsp:cNvSpPr/>
      </dsp:nvSpPr>
      <dsp:spPr>
        <a:xfrm rot="16200000">
          <a:off x="-704393" y="710869"/>
          <a:ext cx="3694113" cy="2272373"/>
        </a:xfrm>
        <a:prstGeom prst="flowChartManualOperation">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5157" bIns="0" numCol="1" spcCol="1270" anchor="ctr" anchorCtr="0">
          <a:noAutofit/>
        </a:bodyPr>
        <a:lstStyle/>
        <a:p>
          <a:pPr lvl="0" algn="ctr" defTabSz="1244600" rtl="0">
            <a:lnSpc>
              <a:spcPct val="90000"/>
            </a:lnSpc>
            <a:spcBef>
              <a:spcPct val="0"/>
            </a:spcBef>
            <a:spcAft>
              <a:spcPct val="35000"/>
            </a:spcAft>
          </a:pPr>
          <a:r>
            <a:rPr lang="en-US" sz="2800" kern="1200" smtClean="0"/>
            <a:t>Easy to learn</a:t>
          </a:r>
          <a:endParaRPr lang="en-US" sz="2800" kern="1200"/>
        </a:p>
      </dsp:txBody>
      <dsp:txXfrm rot="5400000">
        <a:off x="6477" y="738822"/>
        <a:ext cx="2272373" cy="2216467"/>
      </dsp:txXfrm>
    </dsp:sp>
    <dsp:sp modelId="{C81C5BAB-50A2-44C2-8988-187CB42B8D5C}">
      <dsp:nvSpPr>
        <dsp:cNvPr id="0" name=""/>
        <dsp:cNvSpPr/>
      </dsp:nvSpPr>
      <dsp:spPr>
        <a:xfrm rot="16200000">
          <a:off x="1738408" y="710869"/>
          <a:ext cx="3694113" cy="2272373"/>
        </a:xfrm>
        <a:prstGeom prst="flowChartManualOperation">
          <a:avLst/>
        </a:prstGeom>
        <a:solidFill>
          <a:schemeClr val="accent1">
            <a:alpha val="90000"/>
            <a:hueOff val="0"/>
            <a:satOff val="0"/>
            <a:lumOff val="0"/>
            <a:alpha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5157" bIns="0" numCol="1" spcCol="1270" anchor="ctr" anchorCtr="0">
          <a:noAutofit/>
        </a:bodyPr>
        <a:lstStyle/>
        <a:p>
          <a:pPr lvl="0" algn="ctr" defTabSz="1244600" rtl="0">
            <a:lnSpc>
              <a:spcPct val="90000"/>
            </a:lnSpc>
            <a:spcBef>
              <a:spcPct val="0"/>
            </a:spcBef>
            <a:spcAft>
              <a:spcPct val="35000"/>
            </a:spcAft>
          </a:pPr>
          <a:r>
            <a:rPr lang="en-US" sz="2800" kern="1200" smtClean="0"/>
            <a:t>Loads of Plugins</a:t>
          </a:r>
          <a:endParaRPr lang="en-US" sz="2800" kern="1200"/>
        </a:p>
      </dsp:txBody>
      <dsp:txXfrm rot="5400000">
        <a:off x="2449278" y="738822"/>
        <a:ext cx="2272373" cy="2216467"/>
      </dsp:txXfrm>
    </dsp:sp>
    <dsp:sp modelId="{EA33D284-CD77-4704-A34A-733BBB5639A9}">
      <dsp:nvSpPr>
        <dsp:cNvPr id="0" name=""/>
        <dsp:cNvSpPr/>
      </dsp:nvSpPr>
      <dsp:spPr>
        <a:xfrm rot="16200000">
          <a:off x="4181210" y="710869"/>
          <a:ext cx="3694113" cy="2272373"/>
        </a:xfrm>
        <a:prstGeom prst="flowChartManualOperation">
          <a:avLst/>
        </a:prstGeom>
        <a:solidFill>
          <a:schemeClr val="accent1">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5157" bIns="0" numCol="1" spcCol="1270" anchor="ctr" anchorCtr="0">
          <a:noAutofit/>
        </a:bodyPr>
        <a:lstStyle/>
        <a:p>
          <a:pPr lvl="0" algn="ctr" defTabSz="1244600" rtl="0">
            <a:lnSpc>
              <a:spcPct val="90000"/>
            </a:lnSpc>
            <a:spcBef>
              <a:spcPct val="0"/>
            </a:spcBef>
            <a:spcAft>
              <a:spcPct val="35000"/>
            </a:spcAft>
          </a:pPr>
          <a:r>
            <a:rPr lang="en-US" sz="2800" kern="1200" smtClean="0"/>
            <a:t>Powerful DOM Selection</a:t>
          </a:r>
          <a:endParaRPr lang="en-US" sz="2800" kern="1200"/>
        </a:p>
      </dsp:txBody>
      <dsp:txXfrm rot="5400000">
        <a:off x="4892080" y="738822"/>
        <a:ext cx="2272373" cy="2216467"/>
      </dsp:txXfrm>
    </dsp:sp>
    <dsp:sp modelId="{E71FCA6A-BEF5-49CB-9D6C-8B0DBB53A50E}">
      <dsp:nvSpPr>
        <dsp:cNvPr id="0" name=""/>
        <dsp:cNvSpPr/>
      </dsp:nvSpPr>
      <dsp:spPr>
        <a:xfrm rot="16200000">
          <a:off x="6624011" y="710869"/>
          <a:ext cx="3694113" cy="2272373"/>
        </a:xfrm>
        <a:prstGeom prst="flowChartManualOperation">
          <a:avLst/>
        </a:prstGeom>
        <a:solidFill>
          <a:schemeClr val="accent1">
            <a:alpha val="90000"/>
            <a:hueOff val="0"/>
            <a:satOff val="0"/>
            <a:lumOff val="0"/>
            <a:alphaOff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5157" bIns="0" numCol="1" spcCol="1270" anchor="ctr" anchorCtr="0">
          <a:noAutofit/>
        </a:bodyPr>
        <a:lstStyle/>
        <a:p>
          <a:pPr lvl="0" algn="ctr" defTabSz="1244600" rtl="0">
            <a:lnSpc>
              <a:spcPct val="90000"/>
            </a:lnSpc>
            <a:spcBef>
              <a:spcPct val="0"/>
            </a:spcBef>
            <a:spcAft>
              <a:spcPct val="35000"/>
            </a:spcAft>
          </a:pPr>
          <a:r>
            <a:rPr lang="en-US" sz="2800" kern="1200" smtClean="0"/>
            <a:t>Lightweight</a:t>
          </a:r>
          <a:endParaRPr lang="en-US" sz="2800" kern="1200"/>
        </a:p>
      </dsp:txBody>
      <dsp:txXfrm rot="5400000">
        <a:off x="7334881" y="738822"/>
        <a:ext cx="2272373" cy="2216467"/>
      </dsp:txXfrm>
    </dsp:sp>
    <dsp:sp modelId="{8F435E7D-4C67-4F61-B5C6-9787EB030134}">
      <dsp:nvSpPr>
        <dsp:cNvPr id="0" name=""/>
        <dsp:cNvSpPr/>
      </dsp:nvSpPr>
      <dsp:spPr>
        <a:xfrm rot="16200000">
          <a:off x="9066813" y="710869"/>
          <a:ext cx="3694113" cy="2272373"/>
        </a:xfrm>
        <a:prstGeom prst="flowChartManualOperation">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5157" bIns="0" numCol="1" spcCol="1270" anchor="ctr" anchorCtr="0">
          <a:noAutofit/>
        </a:bodyPr>
        <a:lstStyle/>
        <a:p>
          <a:pPr lvl="0" algn="ctr" defTabSz="1244600" rtl="0">
            <a:lnSpc>
              <a:spcPct val="90000"/>
            </a:lnSpc>
            <a:spcBef>
              <a:spcPct val="0"/>
            </a:spcBef>
            <a:spcAft>
              <a:spcPct val="35000"/>
            </a:spcAft>
          </a:pPr>
          <a:r>
            <a:rPr lang="en-US" sz="2800" kern="1200" smtClean="0"/>
            <a:t>Community Support</a:t>
          </a:r>
          <a:endParaRPr lang="en-US" sz="2800" kern="1200"/>
        </a:p>
      </dsp:txBody>
      <dsp:txXfrm rot="5400000">
        <a:off x="9777683" y="738822"/>
        <a:ext cx="2272373" cy="22164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FF72FB-D64E-4936-B37C-1CCBFD72008E}">
      <dsp:nvSpPr>
        <dsp:cNvPr id="0" name=""/>
        <dsp:cNvSpPr/>
      </dsp:nvSpPr>
      <dsp:spPr>
        <a:xfrm>
          <a:off x="0" y="0"/>
          <a:ext cx="111490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30EDC4-C4CC-44B2-AE34-DC1D9EFA54C1}">
      <dsp:nvSpPr>
        <dsp:cNvPr id="0" name=""/>
        <dsp:cNvSpPr/>
      </dsp:nvSpPr>
      <dsp:spPr>
        <a:xfrm>
          <a:off x="0" y="0"/>
          <a:ext cx="11149013" cy="640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rtl="0">
            <a:lnSpc>
              <a:spcPct val="90000"/>
            </a:lnSpc>
            <a:spcBef>
              <a:spcPct val="0"/>
            </a:spcBef>
            <a:spcAft>
              <a:spcPct val="35000"/>
            </a:spcAft>
          </a:pPr>
          <a:r>
            <a:rPr lang="en-US" sz="2800" kern="1200" dirty="0" smtClean="0">
              <a:solidFill>
                <a:schemeClr val="tx1">
                  <a:lumMod val="20000"/>
                  <a:lumOff val="80000"/>
                </a:schemeClr>
              </a:solidFill>
            </a:rPr>
            <a:t>Find something, Do something</a:t>
          </a:r>
          <a:endParaRPr lang="en-US" sz="2800" kern="1200" dirty="0">
            <a:solidFill>
              <a:schemeClr val="tx1">
                <a:lumMod val="20000"/>
                <a:lumOff val="80000"/>
              </a:schemeClr>
            </a:solidFill>
          </a:endParaRPr>
        </a:p>
      </dsp:txBody>
      <dsp:txXfrm>
        <a:off x="0" y="0"/>
        <a:ext cx="11149013" cy="640556"/>
      </dsp:txXfrm>
    </dsp:sp>
    <dsp:sp modelId="{5DD4EC68-1A32-4B2A-803D-731279F8804E}">
      <dsp:nvSpPr>
        <dsp:cNvPr id="0" name=""/>
        <dsp:cNvSpPr/>
      </dsp:nvSpPr>
      <dsp:spPr>
        <a:xfrm>
          <a:off x="0" y="640556"/>
          <a:ext cx="111490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A33971-46A2-48BF-8C5D-B556C925789C}">
      <dsp:nvSpPr>
        <dsp:cNvPr id="0" name=""/>
        <dsp:cNvSpPr/>
      </dsp:nvSpPr>
      <dsp:spPr>
        <a:xfrm>
          <a:off x="0" y="640556"/>
          <a:ext cx="11149013" cy="640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rtl="0">
            <a:lnSpc>
              <a:spcPct val="90000"/>
            </a:lnSpc>
            <a:spcBef>
              <a:spcPct val="0"/>
            </a:spcBef>
            <a:spcAft>
              <a:spcPct val="35000"/>
            </a:spcAft>
          </a:pPr>
          <a:r>
            <a:rPr lang="en-US" sz="2800" kern="1200" smtClean="0">
              <a:solidFill>
                <a:schemeClr val="tx1">
                  <a:lumMod val="20000"/>
                  <a:lumOff val="80000"/>
                </a:schemeClr>
              </a:solidFill>
            </a:rPr>
            <a:t>Functional Syntax</a:t>
          </a:r>
          <a:endParaRPr lang="en-US" sz="2800" kern="1200">
            <a:solidFill>
              <a:schemeClr val="tx1">
                <a:lumMod val="20000"/>
                <a:lumOff val="80000"/>
              </a:schemeClr>
            </a:solidFill>
          </a:endParaRPr>
        </a:p>
      </dsp:txBody>
      <dsp:txXfrm>
        <a:off x="0" y="640556"/>
        <a:ext cx="11149013" cy="640556"/>
      </dsp:txXfrm>
    </dsp:sp>
    <dsp:sp modelId="{2D77CCFC-83FA-4BBC-B483-C51C7491B1FD}">
      <dsp:nvSpPr>
        <dsp:cNvPr id="0" name=""/>
        <dsp:cNvSpPr/>
      </dsp:nvSpPr>
      <dsp:spPr>
        <a:xfrm>
          <a:off x="0" y="1281112"/>
          <a:ext cx="111490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6006F0-E636-4792-8FEC-400C13D09BE0}">
      <dsp:nvSpPr>
        <dsp:cNvPr id="0" name=""/>
        <dsp:cNvSpPr/>
      </dsp:nvSpPr>
      <dsp:spPr>
        <a:xfrm>
          <a:off x="0" y="1281112"/>
          <a:ext cx="11149013" cy="640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rtl="0">
            <a:lnSpc>
              <a:spcPct val="90000"/>
            </a:lnSpc>
            <a:spcBef>
              <a:spcPct val="0"/>
            </a:spcBef>
            <a:spcAft>
              <a:spcPct val="35000"/>
            </a:spcAft>
          </a:pPr>
          <a:r>
            <a:rPr lang="en-US" sz="2800" kern="1200" smtClean="0">
              <a:solidFill>
                <a:schemeClr val="tx1">
                  <a:lumMod val="20000"/>
                  <a:lumOff val="80000"/>
                </a:schemeClr>
              </a:solidFill>
            </a:rPr>
            <a:t>DOM Manipulation</a:t>
          </a:r>
          <a:endParaRPr lang="en-US" sz="2800" kern="1200">
            <a:solidFill>
              <a:schemeClr val="tx1">
                <a:lumMod val="20000"/>
                <a:lumOff val="80000"/>
              </a:schemeClr>
            </a:solidFill>
          </a:endParaRPr>
        </a:p>
      </dsp:txBody>
      <dsp:txXfrm>
        <a:off x="0" y="1281112"/>
        <a:ext cx="11149013" cy="640556"/>
      </dsp:txXfrm>
    </dsp:sp>
    <dsp:sp modelId="{643F7EF8-EF71-4F99-8FC6-E652809CAD22}">
      <dsp:nvSpPr>
        <dsp:cNvPr id="0" name=""/>
        <dsp:cNvSpPr/>
      </dsp:nvSpPr>
      <dsp:spPr>
        <a:xfrm>
          <a:off x="0" y="1921668"/>
          <a:ext cx="111490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FAFB32-C7B3-4CB8-BD15-4D72BA80EC81}">
      <dsp:nvSpPr>
        <dsp:cNvPr id="0" name=""/>
        <dsp:cNvSpPr/>
      </dsp:nvSpPr>
      <dsp:spPr>
        <a:xfrm>
          <a:off x="0" y="1921668"/>
          <a:ext cx="11149013" cy="640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rtl="0">
            <a:lnSpc>
              <a:spcPct val="90000"/>
            </a:lnSpc>
            <a:spcBef>
              <a:spcPct val="0"/>
            </a:spcBef>
            <a:spcAft>
              <a:spcPct val="35000"/>
            </a:spcAft>
          </a:pPr>
          <a:r>
            <a:rPr lang="en-US" sz="2800" kern="1200" smtClean="0">
              <a:solidFill>
                <a:schemeClr val="tx1">
                  <a:lumMod val="20000"/>
                  <a:lumOff val="80000"/>
                </a:schemeClr>
              </a:solidFill>
            </a:rPr>
            <a:t>Changing of events</a:t>
          </a:r>
          <a:endParaRPr lang="en-US" sz="2800" kern="1200">
            <a:solidFill>
              <a:schemeClr val="tx1">
                <a:lumMod val="20000"/>
                <a:lumOff val="80000"/>
              </a:schemeClr>
            </a:solidFill>
          </a:endParaRPr>
        </a:p>
      </dsp:txBody>
      <dsp:txXfrm>
        <a:off x="0" y="1921668"/>
        <a:ext cx="11149013" cy="640556"/>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990FE3-7537-4D15-A9F5-FDF1805FD5F8}" type="datetimeFigureOut">
              <a:rPr lang="en-US" smtClean="0"/>
              <a:t>10/13/2015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8C67A6-C0E7-47DF-97C2-CA9B11275397}" type="slidenum">
              <a:rPr lang="en-US" smtClean="0"/>
              <a:t>‹#›</a:t>
            </a:fld>
            <a:endParaRPr lang="en-US"/>
          </a:p>
        </p:txBody>
      </p:sp>
    </p:spTree>
    <p:extLst>
      <p:ext uri="{BB962C8B-B14F-4D97-AF65-F5344CB8AC3E}">
        <p14:creationId xmlns:p14="http://schemas.microsoft.com/office/powerpoint/2010/main" val="3818312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8153269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Presenter:</a:t>
            </a:r>
          </a:p>
          <a:p>
            <a:r>
              <a:rPr lang="en-US" dirty="0" smtClean="0"/>
              <a:t>Live demo – go</a:t>
            </a:r>
            <a:r>
              <a:rPr lang="en-US" baseline="0" dirty="0" smtClean="0"/>
              <a:t> to http://dev.modern.ie/platform/status – ask for features from audience</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15</a:t>
            </a:fld>
            <a:endParaRPr lang="en-US"/>
          </a:p>
        </p:txBody>
      </p:sp>
    </p:spTree>
    <p:extLst>
      <p:ext uri="{BB962C8B-B14F-4D97-AF65-F5344CB8AC3E}">
        <p14:creationId xmlns:p14="http://schemas.microsoft.com/office/powerpoint/2010/main" val="1168783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16</a:t>
            </a:fld>
            <a:endParaRPr lang="en-US"/>
          </a:p>
        </p:txBody>
      </p:sp>
    </p:spTree>
    <p:extLst>
      <p:ext uri="{BB962C8B-B14F-4D97-AF65-F5344CB8AC3E}">
        <p14:creationId xmlns:p14="http://schemas.microsoft.com/office/powerpoint/2010/main" val="1062178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lab here: </a:t>
            </a:r>
            <a:r>
              <a:rPr lang="en-US" sz="1200" kern="1200" dirty="0" smtClean="0">
                <a:solidFill>
                  <a:schemeClr val="tx1"/>
                </a:solidFill>
                <a:latin typeface="+mn-lt"/>
                <a:ea typeface="+mn-ea"/>
                <a:cs typeface="+mn-cs"/>
              </a:rPr>
              <a:t>https://github.com/deltakosh/interoperable-web-development/tree/master/edge-mode-and-feature-detection</a:t>
            </a:r>
          </a:p>
        </p:txBody>
      </p:sp>
      <p:sp>
        <p:nvSpPr>
          <p:cNvPr id="4" name="Slide Number Placeholder 3"/>
          <p:cNvSpPr>
            <a:spLocks noGrp="1"/>
          </p:cNvSpPr>
          <p:nvPr>
            <p:ph type="sldNum" sz="quarter" idx="10"/>
          </p:nvPr>
        </p:nvSpPr>
        <p:spPr/>
        <p:txBody>
          <a:bodyPr/>
          <a:lstStyle/>
          <a:p>
            <a:fld id="{6E8C67A6-C0E7-47DF-97C2-CA9B11275397}" type="slidenum">
              <a:rPr lang="en-US" smtClean="0"/>
              <a:t>17</a:t>
            </a:fld>
            <a:endParaRPr lang="en-US"/>
          </a:p>
        </p:txBody>
      </p:sp>
    </p:spTree>
    <p:extLst>
      <p:ext uri="{BB962C8B-B14F-4D97-AF65-F5344CB8AC3E}">
        <p14:creationId xmlns:p14="http://schemas.microsoft.com/office/powerpoint/2010/main" val="1383014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a:t>
            </a:r>
            <a:r>
              <a:rPr lang="en-US" sz="1200" kern="1200" dirty="0" smtClean="0">
                <a:solidFill>
                  <a:schemeClr val="tx1"/>
                </a:solidFill>
                <a:latin typeface="+mn-lt"/>
                <a:ea typeface="+mn-ea"/>
                <a:cs typeface="+mn-cs"/>
              </a:rPr>
              <a:t>http://bradfrost.com/blog/post/this-is-the-web/</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Images are under Creative Commons </a:t>
            </a:r>
            <a:r>
              <a:rPr lang="en-US" sz="1200" kern="1200" smtClean="0">
                <a:solidFill>
                  <a:schemeClr val="tx1"/>
                </a:solidFill>
                <a:latin typeface="+mn-lt"/>
                <a:ea typeface="+mn-ea"/>
                <a:cs typeface="+mn-cs"/>
              </a:rPr>
              <a:t>Attribution License</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18</a:t>
            </a:fld>
            <a:endParaRPr lang="en-US"/>
          </a:p>
        </p:txBody>
      </p:sp>
    </p:spTree>
    <p:extLst>
      <p:ext uri="{BB962C8B-B14F-4D97-AF65-F5344CB8AC3E}">
        <p14:creationId xmlns:p14="http://schemas.microsoft.com/office/powerpoint/2010/main" val="3486749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a:t>
            </a:r>
            <a:r>
              <a:rPr lang="en-US" sz="1200" kern="1200" dirty="0" smtClean="0">
                <a:solidFill>
                  <a:schemeClr val="tx1"/>
                </a:solidFill>
                <a:latin typeface="+mn-lt"/>
                <a:ea typeface="+mn-ea"/>
                <a:cs typeface="+mn-cs"/>
              </a:rPr>
              <a:t>http://bradfrost.com/blog/post/this-is-the-web/</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19</a:t>
            </a:fld>
            <a:endParaRPr lang="en-US"/>
          </a:p>
        </p:txBody>
      </p:sp>
    </p:spTree>
    <p:extLst>
      <p:ext uri="{BB962C8B-B14F-4D97-AF65-F5344CB8AC3E}">
        <p14:creationId xmlns:p14="http://schemas.microsoft.com/office/powerpoint/2010/main" val="39323206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a:t>
            </a:r>
            <a:r>
              <a:rPr lang="en-US" sz="1200" kern="1200" dirty="0" smtClean="0">
                <a:solidFill>
                  <a:schemeClr val="tx1"/>
                </a:solidFill>
                <a:latin typeface="+mn-lt"/>
                <a:ea typeface="+mn-ea"/>
                <a:cs typeface="+mn-cs"/>
              </a:rPr>
              <a:t>http://bradfrost.com/blog/post/this-is-the-web/</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20</a:t>
            </a:fld>
            <a:endParaRPr lang="en-US"/>
          </a:p>
        </p:txBody>
      </p:sp>
    </p:spTree>
    <p:extLst>
      <p:ext uri="{BB962C8B-B14F-4D97-AF65-F5344CB8AC3E}">
        <p14:creationId xmlns:p14="http://schemas.microsoft.com/office/powerpoint/2010/main" val="21394062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Updating jQuery, Modernizer</a:t>
            </a:r>
          </a:p>
          <a:p>
            <a:r>
              <a:rPr lang="en-US" dirty="0" smtClean="0"/>
              <a:t>Pull in previous jQuery slides</a:t>
            </a:r>
          </a:p>
          <a:p>
            <a:r>
              <a:rPr lang="en-US" dirty="0" smtClean="0"/>
              <a:t>Scan for outdated</a:t>
            </a:r>
            <a:r>
              <a:rPr lang="en-US" baseline="0" dirty="0" smtClean="0"/>
              <a:t> frameworks</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21</a:t>
            </a:fld>
            <a:endParaRPr lang="en-US"/>
          </a:p>
        </p:txBody>
      </p:sp>
    </p:spTree>
    <p:extLst>
      <p:ext uri="{BB962C8B-B14F-4D97-AF65-F5344CB8AC3E}">
        <p14:creationId xmlns:p14="http://schemas.microsoft.com/office/powerpoint/2010/main" val="19725677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Frameworks and libraries like jQuery, </a:t>
            </a:r>
            <a:r>
              <a:rPr lang="en-US" dirty="0" err="1" smtClean="0"/>
              <a:t>jQueryUI</a:t>
            </a:r>
            <a:r>
              <a:rPr lang="en-US" dirty="0" smtClean="0"/>
              <a:t>, Modernizr,</a:t>
            </a:r>
            <a:r>
              <a:rPr lang="en-US" baseline="0" dirty="0" smtClean="0"/>
              <a:t> etc. can help you provide great user experiences, but you need to keep them up to date.</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22</a:t>
            </a:fld>
            <a:endParaRPr lang="en-US"/>
          </a:p>
        </p:txBody>
      </p:sp>
    </p:spTree>
    <p:extLst>
      <p:ext uri="{BB962C8B-B14F-4D97-AF65-F5344CB8AC3E}">
        <p14:creationId xmlns:p14="http://schemas.microsoft.com/office/powerpoint/2010/main" val="12228580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Screenshot – compare Hawaiian airlines</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23</a:t>
            </a:fld>
            <a:endParaRPr lang="en-US"/>
          </a:p>
        </p:txBody>
      </p:sp>
    </p:spTree>
    <p:extLst>
      <p:ext uri="{BB962C8B-B14F-4D97-AF65-F5344CB8AC3E}">
        <p14:creationId xmlns:p14="http://schemas.microsoft.com/office/powerpoint/2010/main" val="399684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Distill the HTML5</a:t>
            </a:r>
            <a:r>
              <a:rPr lang="en-US" baseline="0" dirty="0" smtClean="0"/>
              <a:t> Markup Concept</a:t>
            </a:r>
          </a:p>
          <a:p>
            <a:r>
              <a:rPr lang="en-US" baseline="0" dirty="0" smtClean="0"/>
              <a:t>+Overview HTML5 Project Template</a:t>
            </a:r>
          </a:p>
          <a:p>
            <a:r>
              <a:rPr lang="en-US" baseline="0" dirty="0" smtClean="0"/>
              <a:t>   - New Semantic Tags</a:t>
            </a:r>
          </a:p>
          <a:p>
            <a:r>
              <a:rPr lang="en-US" baseline="0" dirty="0" smtClean="0"/>
              <a:t>   - Bootstrap Overview (CSS Reset, </a:t>
            </a:r>
            <a:r>
              <a:rPr lang="en-US" baseline="0" dirty="0" err="1" smtClean="0"/>
              <a:t>etc</a:t>
            </a:r>
            <a:r>
              <a:rPr lang="en-US" baseline="0" dirty="0" smtClean="0"/>
              <a:t>) </a:t>
            </a:r>
          </a:p>
        </p:txBody>
      </p:sp>
      <p:sp>
        <p:nvSpPr>
          <p:cNvPr id="4" name="Slide Number Placeholder 3"/>
          <p:cNvSpPr>
            <a:spLocks noGrp="1"/>
          </p:cNvSpPr>
          <p:nvPr>
            <p:ph type="sldNum" sz="quarter" idx="10"/>
          </p:nvPr>
        </p:nvSpPr>
        <p:spPr/>
        <p:txBody>
          <a:bodyPr/>
          <a:lstStyle/>
          <a:p>
            <a:fld id="{6E8C67A6-C0E7-47DF-97C2-CA9B11275397}" type="slidenum">
              <a:rPr lang="en-US" smtClean="0"/>
              <a:t>26</a:t>
            </a:fld>
            <a:endParaRPr lang="en-US"/>
          </a:p>
        </p:txBody>
      </p:sp>
    </p:spTree>
    <p:extLst>
      <p:ext uri="{BB962C8B-B14F-4D97-AF65-F5344CB8AC3E}">
        <p14:creationId xmlns:p14="http://schemas.microsoft.com/office/powerpoint/2010/main" val="2066088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a:t>
            </a:fld>
            <a:endParaRPr lang="en-US" dirty="0"/>
          </a:p>
        </p:txBody>
      </p:sp>
    </p:spTree>
    <p:extLst>
      <p:ext uri="{BB962C8B-B14F-4D97-AF65-F5344CB8AC3E}">
        <p14:creationId xmlns:p14="http://schemas.microsoft.com/office/powerpoint/2010/main" val="28117814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27</a:t>
            </a:fld>
            <a:endParaRPr lang="en-US" dirty="0"/>
          </a:p>
        </p:txBody>
      </p:sp>
    </p:spTree>
    <p:extLst>
      <p:ext uri="{BB962C8B-B14F-4D97-AF65-F5344CB8AC3E}">
        <p14:creationId xmlns:p14="http://schemas.microsoft.com/office/powerpoint/2010/main" val="30376105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28</a:t>
            </a:fld>
            <a:endParaRPr lang="en-US" dirty="0"/>
          </a:p>
        </p:txBody>
      </p:sp>
    </p:spTree>
    <p:extLst>
      <p:ext uri="{BB962C8B-B14F-4D97-AF65-F5344CB8AC3E}">
        <p14:creationId xmlns:p14="http://schemas.microsoft.com/office/powerpoint/2010/main" val="3984665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29</a:t>
            </a:fld>
            <a:endParaRPr lang="en-US" dirty="0"/>
          </a:p>
        </p:txBody>
      </p:sp>
    </p:spTree>
    <p:extLst>
      <p:ext uri="{BB962C8B-B14F-4D97-AF65-F5344CB8AC3E}">
        <p14:creationId xmlns:p14="http://schemas.microsoft.com/office/powerpoint/2010/main" val="32325009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http://jsbin.com/ijucaq/2/edit</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32</a:t>
            </a:fld>
            <a:endParaRPr lang="en-US"/>
          </a:p>
        </p:txBody>
      </p:sp>
    </p:spTree>
    <p:extLst>
      <p:ext uri="{BB962C8B-B14F-4D97-AF65-F5344CB8AC3E}">
        <p14:creationId xmlns:p14="http://schemas.microsoft.com/office/powerpoint/2010/main" val="27448187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97509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34</a:t>
            </a:fld>
            <a:endParaRPr lang="en-US" dirty="0"/>
          </a:p>
        </p:txBody>
      </p:sp>
    </p:spTree>
    <p:extLst>
      <p:ext uri="{BB962C8B-B14F-4D97-AF65-F5344CB8AC3E}">
        <p14:creationId xmlns:p14="http://schemas.microsoft.com/office/powerpoint/2010/main" val="8505827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35</a:t>
            </a:fld>
            <a:endParaRPr lang="en-US" dirty="0"/>
          </a:p>
        </p:txBody>
      </p:sp>
    </p:spTree>
    <p:extLst>
      <p:ext uri="{BB962C8B-B14F-4D97-AF65-F5344CB8AC3E}">
        <p14:creationId xmlns:p14="http://schemas.microsoft.com/office/powerpoint/2010/main" val="23702718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36</a:t>
            </a:fld>
            <a:endParaRPr lang="en-US" dirty="0"/>
          </a:p>
        </p:txBody>
      </p:sp>
    </p:spTree>
    <p:extLst>
      <p:ext uri="{BB962C8B-B14F-4D97-AF65-F5344CB8AC3E}">
        <p14:creationId xmlns:p14="http://schemas.microsoft.com/office/powerpoint/2010/main" val="25728888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42</a:t>
            </a:fld>
            <a:endParaRPr lang="en-US"/>
          </a:p>
        </p:txBody>
      </p:sp>
    </p:spTree>
    <p:extLst>
      <p:ext uri="{BB962C8B-B14F-4D97-AF65-F5344CB8AC3E}">
        <p14:creationId xmlns:p14="http://schemas.microsoft.com/office/powerpoint/2010/main" val="34144658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This support is built in to Visual Studio, so it works with ASP.NET 4.x</a:t>
            </a:r>
            <a:r>
              <a:rPr lang="en-US" baseline="0" dirty="0" smtClean="0"/>
              <a:t> projects, Web Forms, etc.</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51</a:t>
            </a:fld>
            <a:endParaRPr lang="en-US"/>
          </a:p>
        </p:txBody>
      </p:sp>
    </p:spTree>
    <p:extLst>
      <p:ext uri="{BB962C8B-B14F-4D97-AF65-F5344CB8AC3E}">
        <p14:creationId xmlns:p14="http://schemas.microsoft.com/office/powerpoint/2010/main" val="3573739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7</a:t>
            </a:fld>
            <a:endParaRPr lang="en-US" dirty="0"/>
          </a:p>
        </p:txBody>
      </p:sp>
    </p:spTree>
    <p:extLst>
      <p:ext uri="{BB962C8B-B14F-4D97-AF65-F5344CB8AC3E}">
        <p14:creationId xmlns:p14="http://schemas.microsoft.com/office/powerpoint/2010/main" val="20311140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 http://bower.io/stats/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3007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Prioritize </a:t>
            </a:r>
            <a:r>
              <a:rPr lang="en-US" sz="1200" kern="1200" dirty="0" smtClean="0">
                <a:solidFill>
                  <a:schemeClr val="tx1"/>
                </a:solidFill>
                <a:latin typeface="+mn-lt"/>
                <a:ea typeface="+mn-ea"/>
                <a:cs typeface="+mn-cs"/>
              </a:rPr>
              <a:t>https://dev.modern.ie/testdrive/ - lots of great demos, growing list</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8</a:t>
            </a:fld>
            <a:endParaRPr lang="en-US"/>
          </a:p>
        </p:txBody>
      </p:sp>
    </p:spTree>
    <p:extLst>
      <p:ext uri="{BB962C8B-B14F-4D97-AF65-F5344CB8AC3E}">
        <p14:creationId xmlns:p14="http://schemas.microsoft.com/office/powerpoint/2010/main" val="3486808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9</a:t>
            </a:fld>
            <a:endParaRPr lang="en-US"/>
          </a:p>
        </p:txBody>
      </p:sp>
    </p:spTree>
    <p:extLst>
      <p:ext uri="{BB962C8B-B14F-4D97-AF65-F5344CB8AC3E}">
        <p14:creationId xmlns:p14="http://schemas.microsoft.com/office/powerpoint/2010/main" val="3506373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10</a:t>
            </a:fld>
            <a:endParaRPr lang="en-US" dirty="0"/>
          </a:p>
        </p:txBody>
      </p:sp>
    </p:spTree>
    <p:extLst>
      <p:ext uri="{BB962C8B-B14F-4D97-AF65-F5344CB8AC3E}">
        <p14:creationId xmlns:p14="http://schemas.microsoft.com/office/powerpoint/2010/main" val="2052930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Balances</a:t>
            </a:r>
            <a:r>
              <a:rPr lang="en-US" baseline="0" dirty="0" smtClean="0"/>
              <a:t> compatibility with the latest web standards</a:t>
            </a:r>
            <a:br>
              <a:rPr lang="en-US" baseline="0" dirty="0" smtClean="0"/>
            </a:br>
            <a:r>
              <a:rPr lang="en-US" sz="1200" kern="1200" dirty="0" smtClean="0">
                <a:solidFill>
                  <a:schemeClr val="tx1"/>
                </a:solidFill>
                <a:latin typeface="+mn-lt"/>
                <a:ea typeface="+mn-ea"/>
                <a:cs typeface="+mn-cs"/>
              </a:rPr>
              <a:t>http://blogs.windows.com/msedgedev/2015/05/06/a-break-from-the-past-part-2-saying-goodbye-to-activex-vbscript-attachevent/</a:t>
            </a:r>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t>11</a:t>
            </a:fld>
            <a:endParaRPr lang="en-US"/>
          </a:p>
        </p:txBody>
      </p:sp>
    </p:spTree>
    <p:extLst>
      <p:ext uri="{BB962C8B-B14F-4D97-AF65-F5344CB8AC3E}">
        <p14:creationId xmlns:p14="http://schemas.microsoft.com/office/powerpoint/2010/main" val="1835168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Evergreen browser</a:t>
            </a:r>
            <a:r>
              <a:rPr lang="en-US" baseline="0" dirty="0" smtClean="0"/>
              <a:t> – continuously updated</a:t>
            </a:r>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t>12</a:t>
            </a:fld>
            <a:endParaRPr lang="en-US"/>
          </a:p>
        </p:txBody>
      </p:sp>
    </p:spTree>
    <p:extLst>
      <p:ext uri="{BB962C8B-B14F-4D97-AF65-F5344CB8AC3E}">
        <p14:creationId xmlns:p14="http://schemas.microsoft.com/office/powerpoint/2010/main" val="23371242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42" rtl="0" eaLnBrk="1" fontAlgn="auto" latinLnBrk="0" hangingPunct="1">
              <a:lnSpc>
                <a:spcPct val="100000"/>
              </a:lnSpc>
              <a:spcBef>
                <a:spcPts val="0"/>
              </a:spcBef>
              <a:spcAft>
                <a:spcPts val="0"/>
              </a:spcAft>
              <a:buClrTx/>
              <a:buSzTx/>
              <a:buFontTx/>
              <a:buNone/>
              <a:tabLst/>
              <a:defRPr/>
            </a:pPr>
            <a:r>
              <a:rPr lang="en-US" dirty="0"/>
              <a:t>In</a:t>
            </a:r>
            <a:r>
              <a:rPr lang="en-US" baseline="0" dirty="0"/>
              <a:t> addition to more than 4,000 interoperability fixes, we are focusing efforts on many interoperability features.  For example, the Edge mode will now support </a:t>
            </a:r>
            <a:r>
              <a:rPr lang="en-US" baseline="0" dirty="0" err="1"/>
              <a:t>webkit</a:t>
            </a:r>
            <a:r>
              <a:rPr lang="en-US" baseline="0" dirty="0"/>
              <a:t> extensions that are popular on many websites.  For more detail on the status of a particular web standard, you can visit http</a:t>
            </a:r>
            <a:r>
              <a:rPr lang="en-US" baseline="0" dirty="0" smtClean="0"/>
              <a:t>://dev.modern.ie/platform/status.</a:t>
            </a:r>
            <a:endParaRPr lang="en-US" dirty="0"/>
          </a:p>
          <a:p>
            <a:r>
              <a:rPr lang="en-US" dirty="0">
                <a:latin typeface="Arial"/>
                <a:cs typeface="Arial"/>
              </a:rPr>
              <a:t/>
            </a:r>
            <a:br>
              <a:rPr lang="en-US" dirty="0">
                <a:latin typeface="Arial"/>
                <a:cs typeface="Arial"/>
              </a:rPr>
            </a:br>
            <a:endParaRPr lang="en-US" dirty="0">
              <a:latin typeface="Arial"/>
              <a:cs typeface="Arial"/>
            </a:endParaRPr>
          </a:p>
          <a:p>
            <a:r>
              <a:rPr lang="en-US" dirty="0">
                <a:latin typeface="Arial"/>
                <a:cs typeface="Arial"/>
              </a:rPr>
              <a:t/>
            </a:r>
            <a:br>
              <a:rPr lang="en-US" dirty="0">
                <a:latin typeface="Arial"/>
                <a:cs typeface="Arial"/>
              </a:rPr>
            </a:br>
            <a:endParaRPr lang="en-US" dirty="0">
              <a:latin typeface="Arial"/>
              <a:cs typeface="Arial"/>
            </a:endParaRPr>
          </a:p>
        </p:txBody>
      </p:sp>
      <p:sp>
        <p:nvSpPr>
          <p:cNvPr id="4" name="Slide Number Placeholder 3"/>
          <p:cNvSpPr>
            <a:spLocks noGrp="1"/>
          </p:cNvSpPr>
          <p:nvPr>
            <p:ph type="sldNum" sz="quarter" idx="10"/>
          </p:nvPr>
        </p:nvSpPr>
        <p:spPr/>
        <p:txBody>
          <a:bodyPr/>
          <a:lstStyle/>
          <a:p>
            <a:fld id="{36DAC288-28CF-40C3-A408-271E9A37F250}" type="slidenum">
              <a:rPr lang="en-US" smtClean="0"/>
              <a:t>13</a:t>
            </a:fld>
            <a:endParaRPr lang="en-US"/>
          </a:p>
        </p:txBody>
      </p:sp>
    </p:spTree>
    <p:extLst>
      <p:ext uri="{BB962C8B-B14F-4D97-AF65-F5344CB8AC3E}">
        <p14:creationId xmlns:p14="http://schemas.microsoft.com/office/powerpoint/2010/main" val="3500145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638425" y="5517221"/>
            <a:ext cx="5013325" cy="1026863"/>
          </a:xfrm>
        </p:spPr>
        <p:txBody>
          <a:bodyPr/>
          <a:lstStyle>
            <a:lvl1pPr>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303830420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extLst>
              <p:ext uri="{D42A27DB-BD31-4B8C-83A1-F6EECF244321}">
                <p14:modId xmlns:p14="http://schemas.microsoft.com/office/powerpoint/2010/main" val="2598770515"/>
              </p:ext>
            </p:extLst>
          </p:nvPr>
        </p:nvGraphicFramePr>
        <p:xfrm>
          <a:off x="584200" y="1476596"/>
          <a:ext cx="11056420" cy="4320392"/>
        </p:xfrm>
        <a:graphic>
          <a:graphicData uri="http://schemas.openxmlformats.org/drawingml/2006/table">
            <a:tbl>
              <a:tblPr firstRow="1" bandRow="1">
                <a:tableStyleId>{5C22544A-7EE6-4342-B048-85BDC9FD1C3A}</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25319">
                <a:tc>
                  <a:txBody>
                    <a:bodyPr/>
                    <a:lstStyle/>
                    <a:p>
                      <a:r>
                        <a:rPr lang="en-US" sz="1600" dirty="0" smtClean="0">
                          <a:solidFill>
                            <a:srgbClr val="3C454F"/>
                          </a:solidFill>
                        </a:rPr>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8876227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00751376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77589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518691710"/>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4562112"/>
            <a:ext cx="3223861" cy="690695"/>
          </a:xfrm>
          <a:prstGeom prst="rect">
            <a:avLst/>
          </a:prstGeom>
        </p:spPr>
      </p:pic>
    </p:spTree>
    <p:extLst>
      <p:ext uri="{BB962C8B-B14F-4D97-AF65-F5344CB8AC3E}">
        <p14:creationId xmlns:p14="http://schemas.microsoft.com/office/powerpoint/2010/main" val="352451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1"/>
            <a:ext cx="5826760" cy="497201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1"/>
            <a:ext cx="5826760" cy="497201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
        <p:nvSpPr>
          <p:cNvPr id="7" name="Text Placeholder 9"/>
          <p:cNvSpPr>
            <a:spLocks noGrp="1"/>
          </p:cNvSpPr>
          <p:nvPr>
            <p:ph type="body" sz="quarter" idx="16" hasCustomPrompt="1"/>
          </p:nvPr>
        </p:nvSpPr>
        <p:spPr>
          <a:xfrm>
            <a:off x="738304" y="6448158"/>
            <a:ext cx="9078469" cy="223149"/>
          </a:xfrm>
          <a:prstGeom prst="rect">
            <a:avLst/>
          </a:prstGeom>
        </p:spPr>
        <p:txBody>
          <a:bodyPr lIns="0" tIns="0" rIns="0" bIns="0" anchor="b" anchorCtr="0">
            <a:normAutofit/>
          </a:bodyPr>
          <a:lstStyle>
            <a:lvl1pPr marL="0" indent="0">
              <a:spcBef>
                <a:spcPts val="0"/>
              </a:spcBef>
              <a:spcAft>
                <a:spcPts val="0"/>
              </a:spcAft>
              <a:buNone/>
              <a:defRPr sz="800" b="0">
                <a:solidFill>
                  <a:srgbClr val="737373"/>
                </a:solidFill>
                <a:latin typeface="+mn-lt"/>
                <a:cs typeface="Arial" pitchFamily="34" charset="0"/>
              </a:defRPr>
            </a:lvl1pPr>
            <a:lvl2pPr>
              <a:defRPr sz="933" b="0"/>
            </a:lvl2pPr>
            <a:lvl3pPr>
              <a:defRPr sz="933" b="0"/>
            </a:lvl3pPr>
            <a:lvl4pPr>
              <a:defRPr sz="933" b="0"/>
            </a:lvl4pPr>
            <a:lvl5pPr>
              <a:defRPr sz="933" b="0"/>
            </a:lvl5pPr>
          </a:lstStyle>
          <a:p>
            <a:pPr lvl="0"/>
            <a:r>
              <a:rPr lang="en-US" dirty="0" smtClean="0"/>
              <a:t>Source/Footnote:</a:t>
            </a:r>
          </a:p>
        </p:txBody>
      </p:sp>
    </p:spTree>
    <p:extLst>
      <p:ext uri="{BB962C8B-B14F-4D97-AF65-F5344CB8AC3E}">
        <p14:creationId xmlns:p14="http://schemas.microsoft.com/office/powerpoint/2010/main" val="1533649156"/>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
        <p:nvSpPr>
          <p:cNvPr id="5" name="Text Placeholder 9"/>
          <p:cNvSpPr>
            <a:spLocks noGrp="1"/>
          </p:cNvSpPr>
          <p:nvPr>
            <p:ph type="body" sz="quarter" idx="15" hasCustomPrompt="1"/>
          </p:nvPr>
        </p:nvSpPr>
        <p:spPr>
          <a:xfrm>
            <a:off x="738304" y="6448158"/>
            <a:ext cx="9078469" cy="223149"/>
          </a:xfrm>
          <a:prstGeom prst="rect">
            <a:avLst/>
          </a:prstGeom>
        </p:spPr>
        <p:txBody>
          <a:bodyPr lIns="0" tIns="0" rIns="0" bIns="0" anchor="b" anchorCtr="0">
            <a:normAutofit/>
          </a:bodyPr>
          <a:lstStyle>
            <a:lvl1pPr marL="0" indent="0">
              <a:spcBef>
                <a:spcPts val="0"/>
              </a:spcBef>
              <a:spcAft>
                <a:spcPts val="0"/>
              </a:spcAft>
              <a:buNone/>
              <a:defRPr sz="800" b="0">
                <a:solidFill>
                  <a:srgbClr val="737373"/>
                </a:solidFill>
                <a:latin typeface="+mn-lt"/>
                <a:cs typeface="Arial" pitchFamily="34" charset="0"/>
              </a:defRPr>
            </a:lvl1pPr>
            <a:lvl2pPr>
              <a:defRPr sz="933" b="0"/>
            </a:lvl2pPr>
            <a:lvl3pPr>
              <a:defRPr sz="933" b="0"/>
            </a:lvl3pPr>
            <a:lvl4pPr>
              <a:defRPr sz="933" b="0"/>
            </a:lvl4pPr>
            <a:lvl5pPr>
              <a:defRPr sz="933" b="0"/>
            </a:lvl5pPr>
          </a:lstStyle>
          <a:p>
            <a:pPr lvl="0"/>
            <a:r>
              <a:rPr lang="en-US" dirty="0" smtClean="0"/>
              <a:t>Source/Footnote:</a:t>
            </a:r>
          </a:p>
        </p:txBody>
      </p:sp>
    </p:spTree>
    <p:extLst>
      <p:ext uri="{BB962C8B-B14F-4D97-AF65-F5344CB8AC3E}">
        <p14:creationId xmlns:p14="http://schemas.microsoft.com/office/powerpoint/2010/main" val="865678083"/>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
        <p:nvSpPr>
          <p:cNvPr id="5" name="Text Placeholder 9"/>
          <p:cNvSpPr>
            <a:spLocks noGrp="1"/>
          </p:cNvSpPr>
          <p:nvPr>
            <p:ph type="body" sz="quarter" idx="15" hasCustomPrompt="1"/>
          </p:nvPr>
        </p:nvSpPr>
        <p:spPr>
          <a:xfrm>
            <a:off x="738304" y="6448158"/>
            <a:ext cx="9078469" cy="223149"/>
          </a:xfrm>
          <a:prstGeom prst="rect">
            <a:avLst/>
          </a:prstGeom>
        </p:spPr>
        <p:txBody>
          <a:bodyPr lIns="0" tIns="0" rIns="0" bIns="0" anchor="b" anchorCtr="0">
            <a:normAutofit/>
          </a:bodyPr>
          <a:lstStyle>
            <a:lvl1pPr marL="0" indent="0">
              <a:spcBef>
                <a:spcPts val="0"/>
              </a:spcBef>
              <a:spcAft>
                <a:spcPts val="0"/>
              </a:spcAft>
              <a:buNone/>
              <a:defRPr sz="800" b="0">
                <a:solidFill>
                  <a:srgbClr val="737373"/>
                </a:solidFill>
                <a:latin typeface="+mn-lt"/>
                <a:cs typeface="Arial" pitchFamily="34" charset="0"/>
              </a:defRPr>
            </a:lvl1pPr>
            <a:lvl2pPr>
              <a:defRPr sz="933" b="0"/>
            </a:lvl2pPr>
            <a:lvl3pPr>
              <a:defRPr sz="933" b="0"/>
            </a:lvl3pPr>
            <a:lvl4pPr>
              <a:defRPr sz="933" b="0"/>
            </a:lvl4pPr>
            <a:lvl5pPr>
              <a:defRPr sz="933" b="0"/>
            </a:lvl5pPr>
          </a:lstStyle>
          <a:p>
            <a:pPr lvl="0"/>
            <a:r>
              <a:rPr lang="en-US" dirty="0" smtClean="0"/>
              <a:t>Source/Footnote:</a:t>
            </a:r>
          </a:p>
        </p:txBody>
      </p:sp>
    </p:spTree>
    <p:extLst>
      <p:ext uri="{BB962C8B-B14F-4D97-AF65-F5344CB8AC3E}">
        <p14:creationId xmlns:p14="http://schemas.microsoft.com/office/powerpoint/2010/main" val="3537537366"/>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44360300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18093481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0171B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638425" y="5517221"/>
            <a:ext cx="5013325" cy="1026863"/>
          </a:xfrm>
        </p:spPr>
        <p:txBody>
          <a:bodyPr/>
          <a:lstStyle>
            <a:lvl1pPr>
              <a:defRPr>
                <a:solidFill>
                  <a:srgbClr val="3C454F"/>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6263488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466151035"/>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977518048"/>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extLst>
              <p:ext uri="{D42A27DB-BD31-4B8C-83A1-F6EECF244321}">
                <p14:modId xmlns:p14="http://schemas.microsoft.com/office/powerpoint/2010/main" val="3519163226"/>
              </p:ext>
            </p:extLst>
          </p:nvPr>
        </p:nvGraphicFramePr>
        <p:xfrm>
          <a:off x="584200" y="1476596"/>
          <a:ext cx="11056420" cy="4320392"/>
        </p:xfrm>
        <a:graphic>
          <a:graphicData uri="http://schemas.openxmlformats.org/drawingml/2006/table">
            <a:tbl>
              <a:tblPr firstRow="1" bandRow="1">
                <a:tableStyleId>{93296810-A885-4BE3-A3E7-6D5BEEA58F35}</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25319">
                <a:tc>
                  <a:txBody>
                    <a:bodyPr/>
                    <a:lstStyle/>
                    <a:p>
                      <a:r>
                        <a:rPr lang="en-US" sz="1600" dirty="0" smtClean="0"/>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8338934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80B940"/>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043754996"/>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80B94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8431934"/>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851558121"/>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147433385"/>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166289566"/>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1323066156"/>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42447700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rgbClr val="1D438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638425" y="5517221"/>
            <a:ext cx="5013325" cy="1026863"/>
          </a:xfrm>
        </p:spPr>
        <p:txBody>
          <a:bodyPr/>
          <a:lstStyle>
            <a:lvl1pPr>
              <a:defRPr>
                <a:solidFill>
                  <a:srgbClr val="289FD7"/>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991024635"/>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extLst>
              <p:ext uri="{D42A27DB-BD31-4B8C-83A1-F6EECF244321}">
                <p14:modId xmlns:p14="http://schemas.microsoft.com/office/powerpoint/2010/main" val="822313139"/>
              </p:ext>
            </p:extLst>
          </p:nvPr>
        </p:nvGraphicFramePr>
        <p:xfrm>
          <a:off x="584200" y="1476596"/>
          <a:ext cx="11056420" cy="4320392"/>
        </p:xfrm>
        <a:graphic>
          <a:graphicData uri="http://schemas.openxmlformats.org/drawingml/2006/table">
            <a:tbl>
              <a:tblPr firstRow="1" bandRow="1">
                <a:tableStyleId>{21E4AEA4-8DFA-4A89-87EB-49C32662AFE0}</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extLst>
                  <a:ext uri="{0D108BD9-81ED-4DB2-BD59-A6C34878D82A}">
                    <a16:rowId xmlns:a16="http://schemas.microsoft.com/office/drawing/2014/main" val="10000"/>
                  </a:ext>
                </a:extLst>
              </a:tr>
              <a:tr h="1225319">
                <a:tc>
                  <a:txBody>
                    <a:bodyPr/>
                    <a:lstStyle/>
                    <a:p>
                      <a:r>
                        <a:rPr lang="en-US" sz="1600" dirty="0" smtClean="0"/>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1893465"/>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3C454F"/>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794198732"/>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3C454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9538389"/>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569442567"/>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706960927"/>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257876905"/>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2858845961"/>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227641119"/>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nvGraphicFramePr>
        <p:xfrm>
          <a:off x="584200" y="1476596"/>
          <a:ext cx="11056420" cy="4320392"/>
        </p:xfrm>
        <a:graphic>
          <a:graphicData uri="http://schemas.openxmlformats.org/drawingml/2006/table">
            <a:tbl>
              <a:tblPr firstRow="1" bandRow="1">
                <a:tableStyleId>{5C22544A-7EE6-4342-B048-85BDC9FD1C3A}</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25319">
                <a:tc>
                  <a:txBody>
                    <a:bodyPr/>
                    <a:lstStyle/>
                    <a:p>
                      <a:r>
                        <a:rPr lang="en-US" sz="1600" dirty="0" smtClean="0">
                          <a:solidFill>
                            <a:srgbClr val="3C454F"/>
                          </a:solidFill>
                        </a:rPr>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694259769"/>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1D4380"/>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6019321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rgbClr val="61708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638425" y="5517221"/>
            <a:ext cx="5013325" cy="1026863"/>
          </a:xfrm>
        </p:spPr>
        <p:txBody>
          <a:bodyPr/>
          <a:lstStyle>
            <a:lvl1pPr>
              <a:defRPr>
                <a:solidFill>
                  <a:srgbClr val="BDCD2C"/>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127618525"/>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1D438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9652710"/>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218792440"/>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smtClean="0"/>
              <a:t>Click to edit Master title style</a:t>
            </a:r>
            <a:endParaRPr lang="en-US" dirty="0"/>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1450" y="177800"/>
            <a:ext cx="2857500" cy="1143000"/>
          </a:xfrm>
          <a:prstGeom prst="rect">
            <a:avLst/>
          </a:prstGeom>
        </p:spPr>
      </p:pic>
    </p:spTree>
    <p:extLst>
      <p:ext uri="{BB962C8B-B14F-4D97-AF65-F5344CB8AC3E}">
        <p14:creationId xmlns:p14="http://schemas.microsoft.com/office/powerpoint/2010/main" val="1637903731"/>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mtClean="0"/>
              <a:t>Click to edit Master subtitle style</a:t>
            </a:r>
            <a:endParaRPr lang="en-US"/>
          </a:p>
        </p:txBody>
      </p:sp>
      <p:sp>
        <p:nvSpPr>
          <p:cNvPr id="13" name="Title 1"/>
          <p:cNvSpPr txBox="1">
            <a:spLocks/>
          </p:cNvSpPr>
          <p:nvPr userDrawn="1"/>
        </p:nvSpPr>
        <p:spPr>
          <a:xfrm>
            <a:off x="193271" y="3376350"/>
            <a:ext cx="8409867" cy="1692617"/>
          </a:xfrm>
          <a:prstGeom prst="rect">
            <a:avLst/>
          </a:prstGeom>
          <a:solidFill>
            <a:srgbClr val="82BF36"/>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smtClean="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smtClean="0"/>
              <a:t>Click to edit Master subtitle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3271" y="164177"/>
            <a:ext cx="2084416" cy="833766"/>
          </a:xfrm>
          <a:prstGeom prst="rect">
            <a:avLst/>
          </a:prstGeom>
        </p:spPr>
      </p:pic>
    </p:spTree>
    <p:extLst>
      <p:ext uri="{BB962C8B-B14F-4D97-AF65-F5344CB8AC3E}">
        <p14:creationId xmlns:p14="http://schemas.microsoft.com/office/powerpoint/2010/main" val="389582018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444040733"/>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754852763"/>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737077731"/>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641958433"/>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nvGraphicFramePr>
        <p:xfrm>
          <a:off x="584200" y="1476596"/>
          <a:ext cx="11056420" cy="4320392"/>
        </p:xfrm>
        <a:graphic>
          <a:graphicData uri="http://schemas.openxmlformats.org/drawingml/2006/table">
            <a:tbl>
              <a:tblPr firstRow="1" bandRow="1">
                <a:tableStyleId>{5C22544A-7EE6-4342-B048-85BDC9FD1C3A}</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25319">
                <a:tc>
                  <a:txBody>
                    <a:bodyPr/>
                    <a:lstStyle/>
                    <a:p>
                      <a:r>
                        <a:rPr lang="en-US" sz="1600" dirty="0" smtClean="0">
                          <a:solidFill>
                            <a:srgbClr val="3C454F"/>
                          </a:solidFill>
                        </a:rPr>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26191108"/>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48152460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lvl1pPr>
              <a:defRPr>
                <a:solidFill>
                  <a:srgbClr val="289FD7"/>
                </a:solidFill>
              </a:defRPr>
            </a:lvl1pPr>
          </a:lstStyle>
          <a:p>
            <a:r>
              <a:rPr lang="en-US" dirty="0" smtClean="0"/>
              <a:t>Click to edit Master title style</a:t>
            </a:r>
            <a:endParaRPr lang="en-US" dirty="0"/>
          </a:p>
        </p:txBody>
      </p:sp>
      <p:sp>
        <p:nvSpPr>
          <p:cNvPr id="6" name="Text Placeholder 5"/>
          <p:cNvSpPr>
            <a:spLocks noGrp="1"/>
          </p:cNvSpPr>
          <p:nvPr>
            <p:ph type="body" sz="quarter" idx="10" hasCustomPrompt="1"/>
          </p:nvPr>
        </p:nvSpPr>
        <p:spPr>
          <a:xfrm>
            <a:off x="6638425" y="5517221"/>
            <a:ext cx="5013325" cy="1026863"/>
          </a:xfrm>
        </p:spPr>
        <p:txBody>
          <a:bodyPr/>
          <a:lstStyle>
            <a:lvl1pPr>
              <a:defRPr>
                <a:solidFill>
                  <a:srgbClr val="289FD7"/>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1069162016"/>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6183206"/>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924595106"/>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469531671"/>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995736214"/>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3229571234"/>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84240051"/>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738047113"/>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731128"/>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462822856"/>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242012404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878425647"/>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2395995271"/>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1199576910"/>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1439706361"/>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082153990"/>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4233273761"/>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1026851131"/>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464384863"/>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248201893"/>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48716640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90729438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545904454"/>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1296712543"/>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424636393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78456157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10" Type="http://schemas.openxmlformats.org/officeDocument/2006/relationships/image" Target="../media/image1.emf"/><Relationship Id="rId4" Type="http://schemas.openxmlformats.org/officeDocument/2006/relationships/slideLayout" Target="../slideLayouts/slideLayout21.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10" Type="http://schemas.openxmlformats.org/officeDocument/2006/relationships/image" Target="../media/image1.emf"/><Relationship Id="rId4" Type="http://schemas.openxmlformats.org/officeDocument/2006/relationships/slideLayout" Target="../slideLayouts/slideLayout29.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image" Target="../media/image1.emf"/><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theme" Target="../theme/theme5.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10" Type="http://schemas.openxmlformats.org/officeDocument/2006/relationships/image" Target="../media/image1.emf"/><Relationship Id="rId4" Type="http://schemas.openxmlformats.org/officeDocument/2006/relationships/slideLayout" Target="../slideLayouts/slideLayout47.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3" Type="http://schemas.openxmlformats.org/officeDocument/2006/relationships/slideLayout" Target="../slideLayouts/slideLayout54.xml"/><Relationship Id="rId21" Type="http://schemas.openxmlformats.org/officeDocument/2006/relationships/image" Target="../media/image1.emf"/><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theme" Target="../theme/theme7.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89F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6150" y="3765871"/>
            <a:ext cx="10515600" cy="1325563"/>
          </a:xfrm>
          <a:prstGeom prst="rect">
            <a:avLst/>
          </a:prstGeom>
        </p:spPr>
        <p:txBody>
          <a:bodyPr vert="horz" lIns="91440" tIns="45720" rIns="91440" bIns="45720" rtlCol="0" anchor="t">
            <a:noAutofit/>
          </a:bodyPr>
          <a:lstStyle/>
          <a:p>
            <a:r>
              <a:rPr lang="en-US" dirty="0" smtClean="0"/>
              <a:t>Topic/Title</a:t>
            </a:r>
            <a:endParaRPr lang="en-US" dirty="0"/>
          </a:p>
        </p:txBody>
      </p:sp>
      <p:sp>
        <p:nvSpPr>
          <p:cNvPr id="3" name="Text Placeholder 2"/>
          <p:cNvSpPr>
            <a:spLocks noGrp="1"/>
          </p:cNvSpPr>
          <p:nvPr>
            <p:ph type="body" idx="1"/>
          </p:nvPr>
        </p:nvSpPr>
        <p:spPr>
          <a:xfrm>
            <a:off x="5739829" y="5363109"/>
            <a:ext cx="5911921" cy="813853"/>
          </a:xfrm>
          <a:prstGeom prst="rect">
            <a:avLst/>
          </a:prstGeom>
        </p:spPr>
        <p:txBody>
          <a:bodyPr vert="horz" lIns="91440" tIns="45720" rIns="91440" bIns="45720" rtlCol="0">
            <a:normAutofit/>
          </a:bodyPr>
          <a:lstStyle/>
          <a:p>
            <a:pPr lvl="0"/>
            <a:r>
              <a:rPr lang="en-US" dirty="0" smtClean="0"/>
              <a:t>Presenter Name</a:t>
            </a:r>
          </a:p>
          <a:p>
            <a:pPr lvl="0"/>
            <a:r>
              <a:rPr lang="en-US" dirty="0" smtClean="0"/>
              <a:t>Title</a:t>
            </a:r>
            <a:endParaRPr lang="en-US" dirty="0"/>
          </a:p>
        </p:txBody>
      </p:sp>
    </p:spTree>
    <p:extLst>
      <p:ext uri="{BB962C8B-B14F-4D97-AF65-F5344CB8AC3E}">
        <p14:creationId xmlns:p14="http://schemas.microsoft.com/office/powerpoint/2010/main" val="3886327376"/>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Lst>
  <p:timing>
    <p:tnLst>
      <p:par>
        <p:cTn id="1" dur="indefinite" restart="never" nodeType="tmRoot"/>
      </p:par>
    </p:tnLst>
  </p:timing>
  <p:txStyles>
    <p:titleStyle>
      <a:lvl1pPr algn="r" defTabSz="914400" rtl="0" eaLnBrk="1" latinLnBrk="0" hangingPunct="1">
        <a:lnSpc>
          <a:spcPct val="90000"/>
        </a:lnSpc>
        <a:spcBef>
          <a:spcPct val="0"/>
        </a:spcBef>
        <a:buNone/>
        <a:defRPr sz="9600" kern="1200">
          <a:solidFill>
            <a:schemeClr val="bg1"/>
          </a:solidFill>
          <a:latin typeface="Segoe UI Light" panose="020B0502040204020203" pitchFamily="34" charset="0"/>
          <a:ea typeface="+mj-ea"/>
          <a:cs typeface="Segoe UI Light" panose="020B0502040204020203" pitchFamily="34" charset="0"/>
        </a:defRPr>
      </a:lvl1pPr>
    </p:titleStyle>
    <p:bodyStyle>
      <a:lvl1pPr marL="0" indent="0" algn="r" defTabSz="914400" rtl="0" eaLnBrk="1" latinLnBrk="0" hangingPunct="1">
        <a:lnSpc>
          <a:spcPct val="90000"/>
        </a:lnSpc>
        <a:spcBef>
          <a:spcPts val="1000"/>
        </a:spcBef>
        <a:buFont typeface="Arial" panose="020B0604020202020204" pitchFamily="34" charset="0"/>
        <a:buNone/>
        <a:defRPr sz="1800" b="0" kern="1200">
          <a:solidFill>
            <a:srgbClr val="1D4380"/>
          </a:solidFill>
          <a:latin typeface="Segoe UI Semibold" panose="020B0702040204020203" pitchFamily="34" charset="0"/>
          <a:ea typeface="+mn-ea"/>
          <a:cs typeface="Segoe UI Semibold" panose="020B07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171B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4"/>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3537469608"/>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73" r:id="rId3"/>
    <p:sldLayoutId id="2147483720" r:id="rId4"/>
    <p:sldLayoutId id="2147483779" r:id="rId5"/>
    <p:sldLayoutId id="2147483721" r:id="rId6"/>
    <p:sldLayoutId id="2147483726" r:id="rId7"/>
    <p:sldLayoutId id="2147483722" r:id="rId8"/>
    <p:sldLayoutId id="2147483772" r:id="rId9"/>
    <p:sldLayoutId id="2147483798" r:id="rId10"/>
    <p:sldLayoutId id="2147483799" r:id="rId11"/>
    <p:sldLayoutId id="2147483800" r:id="rId1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80B94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0"/>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BDCD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BDCD2C"/>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3109791091"/>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74" r:id="rId3"/>
    <p:sldLayoutId id="2147483730" r:id="rId4"/>
    <p:sldLayoutId id="2147483780" r:id="rId5"/>
    <p:sldLayoutId id="2147483731" r:id="rId6"/>
    <p:sldLayoutId id="2147483732" r:id="rId7"/>
    <p:sldLayoutId id="2147483733" r:id="rId8"/>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3C454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0"/>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617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617081"/>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2651586203"/>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75" r:id="rId3"/>
    <p:sldLayoutId id="2147483737" r:id="rId4"/>
    <p:sldLayoutId id="2147483781" r:id="rId5"/>
    <p:sldLayoutId id="2147483738" r:id="rId6"/>
    <p:sldLayoutId id="2147483739" r:id="rId7"/>
    <p:sldLayoutId id="2147483740" r:id="rId8"/>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0171B0"/>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787368547"/>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76" r:id="rId3"/>
    <p:sldLayoutId id="2147483744" r:id="rId4"/>
    <p:sldLayoutId id="2147483782" r:id="rId5"/>
    <p:sldLayoutId id="2147483745" r:id="rId6"/>
    <p:sldLayoutId id="2147483746" r:id="rId7"/>
    <p:sldLayoutId id="2147483747" r:id="rId8"/>
    <p:sldLayoutId id="2147483801" r:id="rId9"/>
    <p:sldLayoutId id="2147483802" r:id="rId10"/>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0"/>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617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289FD7"/>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1169025487"/>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77" r:id="rId3"/>
    <p:sldLayoutId id="2147483751" r:id="rId4"/>
    <p:sldLayoutId id="2147483783" r:id="rId5"/>
    <p:sldLayoutId id="2147483752" r:id="rId6"/>
    <p:sldLayoutId id="2147483753" r:id="rId7"/>
    <p:sldLayoutId id="2147483754" r:id="rId8"/>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rgbClr val="61708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rgbClr val="61708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rgbClr val="61708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rgbClr val="61708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rgbClr val="61708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1"/>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617081"/>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4194142146"/>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78" r:id="rId3"/>
    <p:sldLayoutId id="2147483761" r:id="rId4"/>
    <p:sldLayoutId id="2147483762" r:id="rId5"/>
    <p:sldLayoutId id="2147483763" r:id="rId6"/>
    <p:sldLayoutId id="2147483764"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hyperlink" Target="https://modernizr.com/" TargetMode="External"/><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6.png"/><Relationship Id="rId2" Type="http://schemas.openxmlformats.org/officeDocument/2006/relationships/diagramData" Target="../diagrams/data3.xml"/><Relationship Id="rId1" Type="http://schemas.openxmlformats.org/officeDocument/2006/relationships/slideLayout" Target="../slideLayouts/slideLayout1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7.emf"/><Relationship Id="rId5" Type="http://schemas.openxmlformats.org/officeDocument/2006/relationships/oleObject" Target="../embeddings/oleObject4.bin"/><Relationship Id="rId4"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8" Type="http://schemas.openxmlformats.org/officeDocument/2006/relationships/hyperlink" Target="http://trends.builtwith.com/javascript/jQuery" TargetMode="External"/><Relationship Id="rId3" Type="http://schemas.openxmlformats.org/officeDocument/2006/relationships/tags" Target="../tags/tag6.xml"/><Relationship Id="rId7" Type="http://schemas.openxmlformats.org/officeDocument/2006/relationships/image" Target="../media/image7.emf"/><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notesSlide" Target="../notesSlides/notesSlide21.xml"/><Relationship Id="rId10" Type="http://schemas.openxmlformats.org/officeDocument/2006/relationships/image" Target="../media/image24.tmp"/><Relationship Id="rId4" Type="http://schemas.openxmlformats.org/officeDocument/2006/relationships/slideLayout" Target="../slideLayouts/slideLayout11.xml"/><Relationship Id="rId9" Type="http://schemas.openxmlformats.org/officeDocument/2006/relationships/chart" Target="../charts/chart1.xml"/></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slideLayout" Target="../slideLayouts/slideLayout11.xml"/><Relationship Id="rId7" Type="http://schemas.openxmlformats.org/officeDocument/2006/relationships/diagramData" Target="../diagrams/data4.xml"/><Relationship Id="rId12" Type="http://schemas.openxmlformats.org/officeDocument/2006/relationships/image" Target="../media/image25.png"/><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image" Target="../media/image7.emf"/><Relationship Id="rId11" Type="http://schemas.microsoft.com/office/2007/relationships/diagramDrawing" Target="../diagrams/drawing4.xml"/><Relationship Id="rId5" Type="http://schemas.openxmlformats.org/officeDocument/2006/relationships/oleObject" Target="../embeddings/oleObject6.bin"/><Relationship Id="rId10" Type="http://schemas.openxmlformats.org/officeDocument/2006/relationships/diagramColors" Target="../diagrams/colors4.xml"/><Relationship Id="rId4" Type="http://schemas.openxmlformats.org/officeDocument/2006/relationships/notesSlide" Target="../notesSlides/notesSlide22.xml"/><Relationship Id="rId9"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8.xml"/><Relationship Id="rId1" Type="http://schemas.openxmlformats.org/officeDocument/2006/relationships/vmlDrawing" Target="../drawings/vmlDrawing7.vml"/><Relationship Id="rId6" Type="http://schemas.openxmlformats.org/officeDocument/2006/relationships/image" Target="../media/image7.emf"/><Relationship Id="rId5" Type="http://schemas.openxmlformats.org/officeDocument/2006/relationships/oleObject" Target="../embeddings/oleObject4.bin"/><Relationship Id="rId4"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notesSlide" Target="../notesSlides/notesSlide25.xml"/><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Layout" Target="../slideLayouts/slideLayout37.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8" Type="http://schemas.openxmlformats.org/officeDocument/2006/relationships/image" Target="../media/image37.tmp"/><Relationship Id="rId3" Type="http://schemas.openxmlformats.org/officeDocument/2006/relationships/image" Target="../media/image32.tmp"/><Relationship Id="rId7" Type="http://schemas.openxmlformats.org/officeDocument/2006/relationships/image" Target="../media/image36.tmp"/><Relationship Id="rId2" Type="http://schemas.openxmlformats.org/officeDocument/2006/relationships/notesSlide" Target="../notesSlides/notesSlide28.xml"/><Relationship Id="rId1" Type="http://schemas.openxmlformats.org/officeDocument/2006/relationships/slideLayout" Target="../slideLayouts/slideLayout37.xml"/><Relationship Id="rId6" Type="http://schemas.openxmlformats.org/officeDocument/2006/relationships/image" Target="../media/image35.tmp"/><Relationship Id="rId11" Type="http://schemas.openxmlformats.org/officeDocument/2006/relationships/image" Target="../media/image40.tmp"/><Relationship Id="rId5" Type="http://schemas.openxmlformats.org/officeDocument/2006/relationships/image" Target="../media/image34.tmp"/><Relationship Id="rId10" Type="http://schemas.openxmlformats.org/officeDocument/2006/relationships/image" Target="../media/image39.tmp"/><Relationship Id="rId4" Type="http://schemas.openxmlformats.org/officeDocument/2006/relationships/image" Target="../media/image33.tmp"/><Relationship Id="rId9" Type="http://schemas.openxmlformats.org/officeDocument/2006/relationships/image" Target="../media/image38.png"/></Relationships>
</file>

<file path=ppt/slides/_rels/slide43.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48.tmp"/><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7.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3" Type="http://schemas.openxmlformats.org/officeDocument/2006/relationships/image" Target="../media/image50.tmp"/><Relationship Id="rId2" Type="http://schemas.openxmlformats.org/officeDocument/2006/relationships/image" Target="../media/image49.tmp"/><Relationship Id="rId1" Type="http://schemas.openxmlformats.org/officeDocument/2006/relationships/slideLayout" Target="../slideLayouts/slideLayout37.xml"/></Relationships>
</file>

<file path=ppt/slides/_rels/slide51.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notesSlide" Target="../notesSlides/notesSlide29.xml"/><Relationship Id="rId1" Type="http://schemas.openxmlformats.org/officeDocument/2006/relationships/slideLayout" Target="../slideLayouts/slideLayout37.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image" Target="../media/image5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9.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10.xml"/></Relationships>
</file>

<file path=ppt/slides/_rels/slide5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tmp"/><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11.xml"/><Relationship Id="rId7" Type="http://schemas.openxmlformats.org/officeDocument/2006/relationships/image" Target="../media/image6.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7.emf"/><Relationship Id="rId5" Type="http://schemas.openxmlformats.org/officeDocument/2006/relationships/oleObject" Target="../embeddings/oleObject2.bin"/><Relationship Id="rId4"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slideLayout" Target="../slideLayouts/slideLayout11.xml"/><Relationship Id="rId7" Type="http://schemas.openxmlformats.org/officeDocument/2006/relationships/diagramData" Target="../diagrams/data1.xml"/><Relationship Id="rId12" Type="http://schemas.openxmlformats.org/officeDocument/2006/relationships/image" Target="../media/image9.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7.emf"/><Relationship Id="rId11" Type="http://schemas.microsoft.com/office/2007/relationships/diagramDrawing" Target="../diagrams/drawing1.xml"/><Relationship Id="rId5" Type="http://schemas.openxmlformats.org/officeDocument/2006/relationships/oleObject" Target="../embeddings/oleObject3.bin"/><Relationship Id="rId10" Type="http://schemas.openxmlformats.org/officeDocument/2006/relationships/diagramColors" Target="../diagrams/colors1.xml"/><Relationship Id="rId4" Type="http://schemas.openxmlformats.org/officeDocument/2006/relationships/notesSlide" Target="../notesSlides/notesSlide3.xml"/><Relationship Id="rId9"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hyperlink" Target="http://www.flightarcade.com/" TargetMode="External"/><Relationship Id="rId2" Type="http://schemas.openxmlformats.org/officeDocument/2006/relationships/notesSlide" Target="../notesSlides/notesSlide4.xml"/><Relationship Id="rId1" Type="http://schemas.openxmlformats.org/officeDocument/2006/relationships/slideLayout" Target="../slideLayouts/slideLayout61.xml"/><Relationship Id="rId5" Type="http://schemas.openxmlformats.org/officeDocument/2006/relationships/hyperlink" Target="https://dev.modern.ie/testdrive/" TargetMode="External"/><Relationship Id="rId4" Type="http://schemas.openxmlformats.org/officeDocument/2006/relationships/hyperlink" Target="http://www.22tracks.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97017" y="2459640"/>
            <a:ext cx="10515600" cy="1325563"/>
          </a:xfrm>
        </p:spPr>
        <p:txBody>
          <a:bodyPr/>
          <a:lstStyle/>
          <a:p>
            <a:r>
              <a:rPr lang="en-US" sz="8000" dirty="0"/>
              <a:t>Building web front ends </a:t>
            </a:r>
            <a:r>
              <a:rPr lang="en-US" sz="8000" dirty="0" smtClean="0"/>
              <a:t/>
            </a:r>
            <a:br>
              <a:rPr lang="en-US" sz="8000" dirty="0" smtClean="0"/>
            </a:br>
            <a:r>
              <a:rPr lang="en-US" sz="6000" dirty="0" smtClean="0"/>
              <a:t>for desktop </a:t>
            </a:r>
            <a:r>
              <a:rPr lang="en-US" sz="6000" dirty="0"/>
              <a:t>and mobile</a:t>
            </a:r>
            <a:r>
              <a:rPr lang="en-US" dirty="0"/>
              <a:t> </a:t>
            </a:r>
            <a:r>
              <a:rPr lang="en-US" sz="6000" dirty="0"/>
              <a:t>using the latest web standards</a:t>
            </a:r>
            <a:endParaRPr lang="en-US" dirty="0"/>
          </a:p>
        </p:txBody>
      </p:sp>
      <p:sp>
        <p:nvSpPr>
          <p:cNvPr id="6" name="Text Placeholder 5"/>
          <p:cNvSpPr>
            <a:spLocks noGrp="1"/>
          </p:cNvSpPr>
          <p:nvPr>
            <p:ph type="body" sz="quarter" idx="10"/>
          </p:nvPr>
        </p:nvSpPr>
        <p:spPr>
          <a:xfrm>
            <a:off x="5461000" y="3996267"/>
            <a:ext cx="6351617" cy="2319217"/>
          </a:xfrm>
        </p:spPr>
        <p:txBody>
          <a:bodyPr>
            <a:normAutofit/>
          </a:bodyPr>
          <a:lstStyle/>
          <a:p>
            <a:r>
              <a:rPr lang="en-US" sz="2400" dirty="0"/>
              <a:t>[Speaker]</a:t>
            </a:r>
          </a:p>
          <a:p>
            <a:r>
              <a:rPr lang="en-US" dirty="0">
                <a:solidFill>
                  <a:schemeClr val="accent6">
                    <a:lumMod val="40000"/>
                    <a:lumOff val="60000"/>
                    <a:alpha val="98000"/>
                  </a:schemeClr>
                </a:solidFill>
              </a:rPr>
              <a:t>[Company]</a:t>
            </a:r>
          </a:p>
          <a:p>
            <a:endParaRPr lang="en-US" dirty="0">
              <a:solidFill>
                <a:schemeClr val="accent6">
                  <a:lumMod val="40000"/>
                  <a:lumOff val="60000"/>
                  <a:alpha val="98000"/>
                </a:schemeClr>
              </a:solidFill>
            </a:endParaRPr>
          </a:p>
          <a:p>
            <a:r>
              <a:rPr lang="en-US" dirty="0">
                <a:solidFill>
                  <a:schemeClr val="accent6">
                    <a:lumMod val="40000"/>
                    <a:lumOff val="60000"/>
                    <a:alpha val="98000"/>
                  </a:schemeClr>
                </a:solidFill>
              </a:rPr>
              <a:t>Email: [Email]</a:t>
            </a:r>
          </a:p>
          <a:p>
            <a:r>
              <a:rPr lang="en-US" dirty="0">
                <a:solidFill>
                  <a:schemeClr val="accent6">
                    <a:lumMod val="40000"/>
                    <a:lumOff val="60000"/>
                    <a:alpha val="98000"/>
                  </a:schemeClr>
                </a:solidFill>
              </a:rPr>
              <a:t>Twitter: [Twitter]</a:t>
            </a:r>
          </a:p>
        </p:txBody>
      </p:sp>
    </p:spTree>
    <p:extLst>
      <p:ext uri="{BB962C8B-B14F-4D97-AF65-F5344CB8AC3E}">
        <p14:creationId xmlns:p14="http://schemas.microsoft.com/office/powerpoint/2010/main" val="13687751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24112" y="59792"/>
            <a:ext cx="11080750" cy="1325563"/>
          </a:xfrm>
        </p:spPr>
        <p:txBody>
          <a:bodyPr/>
          <a:lstStyle/>
          <a:p>
            <a:r>
              <a:rPr lang="en-US" dirty="0" smtClean="0"/>
              <a:t>Map of Web Browser Standards</a:t>
            </a:r>
            <a:endParaRPr lang="en-US" dirty="0"/>
          </a:p>
        </p:txBody>
      </p:sp>
      <p:grpSp>
        <p:nvGrpSpPr>
          <p:cNvPr id="102" name="Group 101"/>
          <p:cNvGrpSpPr/>
          <p:nvPr/>
        </p:nvGrpSpPr>
        <p:grpSpPr>
          <a:xfrm>
            <a:off x="520687" y="2059806"/>
            <a:ext cx="8681066" cy="3878980"/>
            <a:chOff x="520686" y="1936513"/>
            <a:chExt cx="10156137" cy="4002273"/>
          </a:xfrm>
        </p:grpSpPr>
        <p:sp>
          <p:nvSpPr>
            <p:cNvPr id="5" name="Rectangle 4"/>
            <p:cNvSpPr/>
            <p:nvPr/>
          </p:nvSpPr>
          <p:spPr>
            <a:xfrm>
              <a:off x="520687" y="4246575"/>
              <a:ext cx="8457399" cy="1692211"/>
            </a:xfrm>
            <a:prstGeom prst="rect">
              <a:avLst/>
            </a:prstGeom>
            <a:solidFill>
              <a:schemeClr val="accent4"/>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221330" tIns="221330" rIns="221330" bIns="221330" numCol="1" spcCol="1270" anchor="ctr" anchorCtr="0">
              <a:noAutofit/>
              <a:sp3d extrusionH="28000" prstMaterial="matte"/>
            </a:bodyPr>
            <a:lstStyle/>
            <a:p>
              <a:pPr algn="ctr" defTabSz="1955800">
                <a:lnSpc>
                  <a:spcPct val="90000"/>
                </a:lnSpc>
                <a:spcBef>
                  <a:spcPct val="0"/>
                </a:spcBef>
                <a:spcAft>
                  <a:spcPct val="35000"/>
                </a:spcAft>
              </a:pPr>
              <a:r>
                <a:rPr lang="en-US" sz="4400" dirty="0">
                  <a:solidFill>
                    <a:schemeClr val="lt1">
                      <a:alpha val="99000"/>
                    </a:schemeClr>
                  </a:solidFill>
                </a:rPr>
                <a:t>W3C</a:t>
              </a:r>
            </a:p>
          </p:txBody>
        </p:sp>
        <p:sp>
          <p:nvSpPr>
            <p:cNvPr id="6" name="Rectangle 5"/>
            <p:cNvSpPr/>
            <p:nvPr/>
          </p:nvSpPr>
          <p:spPr>
            <a:xfrm>
              <a:off x="520686" y="1936513"/>
              <a:ext cx="1600200" cy="2221598"/>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81556" tIns="81556" rIns="81556" bIns="81556" numCol="1" spcCol="1270" anchor="ctr" anchorCtr="0">
              <a:noAutofit/>
              <a:sp3d extrusionH="28000" prstMaterial="matte"/>
            </a:bodyPr>
            <a:lstStyle/>
            <a:p>
              <a:pPr algn="ctr" defTabSz="711200">
                <a:lnSpc>
                  <a:spcPct val="90000"/>
                </a:lnSpc>
                <a:spcBef>
                  <a:spcPct val="0"/>
                </a:spcBef>
                <a:spcAft>
                  <a:spcPct val="35000"/>
                </a:spcAft>
              </a:pPr>
              <a:r>
                <a:rPr lang="en-US" sz="1600" dirty="0">
                  <a:solidFill>
                    <a:schemeClr val="lt1">
                      <a:alpha val="99000"/>
                    </a:schemeClr>
                  </a:solidFill>
                </a:rPr>
                <a:t>HTML</a:t>
              </a:r>
            </a:p>
          </p:txBody>
        </p:sp>
        <p:sp>
          <p:nvSpPr>
            <p:cNvPr id="15" name="Rectangle 14"/>
            <p:cNvSpPr/>
            <p:nvPr/>
          </p:nvSpPr>
          <p:spPr>
            <a:xfrm>
              <a:off x="2234986" y="1936513"/>
              <a:ext cx="1600200" cy="2221598"/>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114650" tIns="114650" rIns="114650" bIns="114650" numCol="1" spcCol="1270" anchor="ctr" anchorCtr="0">
              <a:noAutofit/>
              <a:sp3d extrusionH="28000" prstMaterial="matte"/>
            </a:bodyPr>
            <a:lstStyle/>
            <a:p>
              <a:pPr algn="ctr" defTabSz="711200">
                <a:lnSpc>
                  <a:spcPct val="90000"/>
                </a:lnSpc>
                <a:spcBef>
                  <a:spcPct val="0"/>
                </a:spcBef>
                <a:spcAft>
                  <a:spcPct val="35000"/>
                </a:spcAft>
              </a:pPr>
              <a:r>
                <a:rPr lang="en-US" sz="1600" dirty="0">
                  <a:solidFill>
                    <a:schemeClr val="lt1">
                      <a:alpha val="99000"/>
                    </a:schemeClr>
                  </a:solidFill>
                </a:rPr>
                <a:t>CSS</a:t>
              </a:r>
            </a:p>
          </p:txBody>
        </p:sp>
        <p:sp>
          <p:nvSpPr>
            <p:cNvPr id="44" name="Rectangle 43"/>
            <p:cNvSpPr/>
            <p:nvPr/>
          </p:nvSpPr>
          <p:spPr>
            <a:xfrm>
              <a:off x="3949286" y="1936513"/>
              <a:ext cx="1600200" cy="2221598"/>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114650" tIns="114650" rIns="114650" bIns="114650" numCol="1" spcCol="1270" anchor="ctr" anchorCtr="0">
              <a:noAutofit/>
              <a:sp3d extrusionH="28000" prstMaterial="matte"/>
            </a:bodyPr>
            <a:lstStyle/>
            <a:p>
              <a:pPr algn="ctr" defTabSz="711200">
                <a:lnSpc>
                  <a:spcPct val="90000"/>
                </a:lnSpc>
                <a:spcBef>
                  <a:spcPct val="0"/>
                </a:spcBef>
                <a:spcAft>
                  <a:spcPct val="35000"/>
                </a:spcAft>
              </a:pPr>
              <a:r>
                <a:rPr lang="en-US" sz="1600" dirty="0">
                  <a:solidFill>
                    <a:schemeClr val="lt1">
                      <a:alpha val="99000"/>
                    </a:schemeClr>
                  </a:solidFill>
                </a:rPr>
                <a:t>Web Apps</a:t>
              </a:r>
            </a:p>
          </p:txBody>
        </p:sp>
        <p:sp>
          <p:nvSpPr>
            <p:cNvPr id="77" name="Rectangle 76"/>
            <p:cNvSpPr/>
            <p:nvPr/>
          </p:nvSpPr>
          <p:spPr>
            <a:xfrm>
              <a:off x="5663586" y="1936513"/>
              <a:ext cx="1600200" cy="2221598"/>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91906" tIns="91906" rIns="91906" bIns="91906" numCol="1" spcCol="1270" anchor="ctr" anchorCtr="0">
              <a:noAutofit/>
              <a:sp3d extrusionH="28000" prstMaterial="matte"/>
            </a:bodyPr>
            <a:lstStyle/>
            <a:p>
              <a:pPr algn="ctr" defTabSz="711200">
                <a:lnSpc>
                  <a:spcPct val="90000"/>
                </a:lnSpc>
                <a:spcBef>
                  <a:spcPct val="0"/>
                </a:spcBef>
                <a:spcAft>
                  <a:spcPct val="35000"/>
                </a:spcAft>
              </a:pPr>
              <a:r>
                <a:rPr lang="en-US" sz="1600" dirty="0">
                  <a:solidFill>
                    <a:schemeClr val="lt1">
                      <a:alpha val="99000"/>
                    </a:schemeClr>
                  </a:solidFill>
                </a:rPr>
                <a:t>SVG</a:t>
              </a:r>
            </a:p>
          </p:txBody>
        </p:sp>
        <p:sp>
          <p:nvSpPr>
            <p:cNvPr id="90" name="Rectangle 89"/>
            <p:cNvSpPr/>
            <p:nvPr/>
          </p:nvSpPr>
          <p:spPr>
            <a:xfrm>
              <a:off x="7377886" y="1936513"/>
              <a:ext cx="1600200" cy="2221598"/>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36773" tIns="36773" rIns="36773" bIns="36773" numCol="1" spcCol="1270" anchor="ctr" anchorCtr="0">
              <a:noAutofit/>
              <a:sp3d extrusionH="28000" prstMaterial="matte"/>
            </a:bodyPr>
            <a:lstStyle/>
            <a:p>
              <a:pPr algn="ctr" defTabSz="400050">
                <a:lnSpc>
                  <a:spcPct val="90000"/>
                </a:lnSpc>
                <a:spcBef>
                  <a:spcPct val="0"/>
                </a:spcBef>
                <a:spcAft>
                  <a:spcPct val="35000"/>
                </a:spcAft>
              </a:pPr>
              <a:r>
                <a:rPr lang="en-US" sz="1600" dirty="0">
                  <a:solidFill>
                    <a:schemeClr val="lt1">
                      <a:alpha val="99000"/>
                    </a:schemeClr>
                  </a:solidFill>
                </a:rPr>
                <a:t>Geolocation</a:t>
              </a:r>
            </a:p>
          </p:txBody>
        </p:sp>
        <p:sp>
          <p:nvSpPr>
            <p:cNvPr id="92" name="Rectangle 91"/>
            <p:cNvSpPr/>
            <p:nvPr/>
          </p:nvSpPr>
          <p:spPr>
            <a:xfrm>
              <a:off x="9076624" y="4246575"/>
              <a:ext cx="1600199" cy="1692211"/>
            </a:xfrm>
            <a:prstGeom prst="rect">
              <a:avLst/>
            </a:prstGeom>
            <a:solidFill>
              <a:schemeClr val="accent4"/>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91894" tIns="91894" rIns="91894" bIns="91894" numCol="1" spcCol="1270" anchor="ctr" anchorCtr="0">
              <a:noAutofit/>
              <a:sp3d extrusionH="28000" prstMaterial="matte"/>
            </a:bodyPr>
            <a:lstStyle/>
            <a:p>
              <a:pPr algn="ctr" defTabSz="800100">
                <a:lnSpc>
                  <a:spcPct val="90000"/>
                </a:lnSpc>
                <a:spcBef>
                  <a:spcPct val="0"/>
                </a:spcBef>
                <a:spcAft>
                  <a:spcPct val="35000"/>
                </a:spcAft>
              </a:pPr>
              <a:r>
                <a:rPr lang="en-US" dirty="0">
                  <a:solidFill>
                    <a:schemeClr val="lt1">
                      <a:alpha val="99000"/>
                    </a:schemeClr>
                  </a:solidFill>
                </a:rPr>
                <a:t>ECMA</a:t>
              </a:r>
              <a:endParaRPr lang="en-US" sz="2200" dirty="0">
                <a:solidFill>
                  <a:schemeClr val="lt1">
                    <a:alpha val="99000"/>
                  </a:schemeClr>
                </a:solidFill>
              </a:endParaRPr>
            </a:p>
          </p:txBody>
        </p:sp>
        <p:sp>
          <p:nvSpPr>
            <p:cNvPr id="93" name="Rectangle 92"/>
            <p:cNvSpPr/>
            <p:nvPr/>
          </p:nvSpPr>
          <p:spPr>
            <a:xfrm>
              <a:off x="9076623" y="1936513"/>
              <a:ext cx="1600200" cy="2221598"/>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84251" tIns="84251" rIns="84251" bIns="84251" numCol="1" spcCol="1270" anchor="ctr" anchorCtr="0">
              <a:noAutofit/>
              <a:sp3d extrusionH="28000" prstMaterial="matte"/>
            </a:bodyPr>
            <a:lstStyle/>
            <a:p>
              <a:pPr algn="ctr" defTabSz="711200">
                <a:lnSpc>
                  <a:spcPct val="90000"/>
                </a:lnSpc>
                <a:spcBef>
                  <a:spcPct val="0"/>
                </a:spcBef>
                <a:spcAft>
                  <a:spcPct val="35000"/>
                </a:spcAft>
              </a:pPr>
              <a:r>
                <a:rPr lang="en-US" sz="1600" dirty="0">
                  <a:solidFill>
                    <a:schemeClr val="lt1">
                      <a:alpha val="99000"/>
                    </a:schemeClr>
                  </a:solidFill>
                </a:rPr>
                <a:t>ECMA Script  262</a:t>
              </a:r>
            </a:p>
          </p:txBody>
        </p:sp>
      </p:grpSp>
      <p:sp>
        <p:nvSpPr>
          <p:cNvPr id="97" name="TextBox 96"/>
          <p:cNvSpPr txBox="1"/>
          <p:nvPr/>
        </p:nvSpPr>
        <p:spPr>
          <a:xfrm>
            <a:off x="10057676" y="2852614"/>
            <a:ext cx="1598258" cy="523220"/>
          </a:xfrm>
          <a:prstGeom prst="rect">
            <a:avLst/>
          </a:prstGeom>
          <a:noFill/>
        </p:spPr>
        <p:txBody>
          <a:bodyPr vert="horz" wrap="none" rtlCol="0">
            <a:spAutoFit/>
          </a:bodyPr>
          <a:lstStyle/>
          <a:p>
            <a:r>
              <a:rPr lang="en-US" sz="2800" dirty="0" smtClean="0">
                <a:solidFill>
                  <a:schemeClr val="bg1"/>
                </a:solidFill>
              </a:rPr>
              <a:t>Standard</a:t>
            </a:r>
            <a:endParaRPr lang="en-US" sz="2800" dirty="0">
              <a:solidFill>
                <a:schemeClr val="bg1"/>
              </a:solidFill>
            </a:endParaRPr>
          </a:p>
        </p:txBody>
      </p:sp>
      <p:sp>
        <p:nvSpPr>
          <p:cNvPr id="98" name="TextBox 97"/>
          <p:cNvSpPr txBox="1"/>
          <p:nvPr/>
        </p:nvSpPr>
        <p:spPr>
          <a:xfrm>
            <a:off x="10057676" y="4641691"/>
            <a:ext cx="1848326" cy="954107"/>
          </a:xfrm>
          <a:prstGeom prst="rect">
            <a:avLst/>
          </a:prstGeom>
          <a:noFill/>
        </p:spPr>
        <p:txBody>
          <a:bodyPr vert="horz" wrap="none" rtlCol="0">
            <a:spAutoFit/>
          </a:bodyPr>
          <a:lstStyle/>
          <a:p>
            <a:r>
              <a:rPr lang="en-US" sz="2800" dirty="0" smtClean="0">
                <a:solidFill>
                  <a:schemeClr val="bg1"/>
                </a:solidFill>
              </a:rPr>
              <a:t>Standards </a:t>
            </a:r>
          </a:p>
          <a:p>
            <a:pPr algn="ctr"/>
            <a:r>
              <a:rPr lang="en-US" sz="2800" dirty="0" smtClean="0">
                <a:solidFill>
                  <a:schemeClr val="bg1"/>
                </a:solidFill>
              </a:rPr>
              <a:t>Body</a:t>
            </a:r>
            <a:endParaRPr lang="en-US" sz="2800" dirty="0">
              <a:solidFill>
                <a:schemeClr val="bg1"/>
              </a:solidFill>
            </a:endParaRPr>
          </a:p>
        </p:txBody>
      </p:sp>
    </p:spTree>
    <p:extLst>
      <p:ext uri="{BB962C8B-B14F-4D97-AF65-F5344CB8AC3E}">
        <p14:creationId xmlns:p14="http://schemas.microsoft.com/office/powerpoint/2010/main" val="2516562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Internet Explorer</a:t>
            </a:r>
            <a:br>
              <a:rPr lang="en-US" dirty="0"/>
            </a:br>
            <a:endParaRPr lang="en-US" dirty="0"/>
          </a:p>
        </p:txBody>
      </p:sp>
      <p:sp>
        <p:nvSpPr>
          <p:cNvPr id="5" name="Content Placeholder 4"/>
          <p:cNvSpPr>
            <a:spLocks noGrp="1"/>
          </p:cNvSpPr>
          <p:nvPr>
            <p:ph sz="quarter" idx="14"/>
          </p:nvPr>
        </p:nvSpPr>
        <p:spPr/>
        <p:txBody>
          <a:bodyPr/>
          <a:lstStyle/>
          <a:p>
            <a:pPr defTabSz="1219092">
              <a:spcBef>
                <a:spcPts val="800"/>
              </a:spcBef>
            </a:pPr>
            <a:r>
              <a:rPr lang="en-US" sz="1867" dirty="0">
                <a:latin typeface="Segoe UI"/>
                <a:cs typeface="Segoe UI"/>
              </a:rPr>
              <a:t>Internal engine switch enabled </a:t>
            </a:r>
            <a:br>
              <a:rPr lang="en-US" sz="1867" dirty="0">
                <a:latin typeface="Segoe UI"/>
                <a:cs typeface="Segoe UI"/>
              </a:rPr>
            </a:br>
            <a:r>
              <a:rPr lang="en-US" sz="1867" dirty="0">
                <a:latin typeface="Segoe UI"/>
                <a:cs typeface="Segoe UI"/>
              </a:rPr>
              <a:t>by </a:t>
            </a:r>
            <a:r>
              <a:rPr lang="en-US" sz="1867" b="1" dirty="0">
                <a:latin typeface="Segoe UI"/>
                <a:cs typeface="Segoe UI"/>
              </a:rPr>
              <a:t>CV lists</a:t>
            </a:r>
            <a:r>
              <a:rPr lang="en-US" sz="1867" dirty="0">
                <a:latin typeface="Segoe UI"/>
                <a:cs typeface="Segoe UI"/>
              </a:rPr>
              <a:t>, </a:t>
            </a:r>
            <a:r>
              <a:rPr lang="en-US" sz="1867" b="1" dirty="0">
                <a:latin typeface="Segoe UI"/>
                <a:cs typeface="Segoe UI"/>
              </a:rPr>
              <a:t>x-</a:t>
            </a:r>
            <a:r>
              <a:rPr lang="en-US" sz="1867" b="1" dirty="0" err="1">
                <a:latin typeface="Segoe UI"/>
                <a:cs typeface="Segoe UI"/>
              </a:rPr>
              <a:t>ua</a:t>
            </a:r>
            <a:r>
              <a:rPr lang="en-US" sz="1867" b="1" dirty="0">
                <a:latin typeface="Segoe UI"/>
                <a:cs typeface="Segoe UI"/>
              </a:rPr>
              <a:t>-compatible</a:t>
            </a:r>
            <a:r>
              <a:rPr lang="en-US" sz="1867" dirty="0">
                <a:latin typeface="Segoe UI"/>
                <a:cs typeface="Segoe UI"/>
              </a:rPr>
              <a:t> </a:t>
            </a:r>
            <a:br>
              <a:rPr lang="en-US" sz="1867" dirty="0">
                <a:latin typeface="Segoe UI"/>
                <a:cs typeface="Segoe UI"/>
              </a:rPr>
            </a:br>
            <a:r>
              <a:rPr lang="en-US" sz="1867" dirty="0">
                <a:latin typeface="Segoe UI"/>
                <a:cs typeface="Segoe UI"/>
              </a:rPr>
              <a:t>and </a:t>
            </a:r>
            <a:r>
              <a:rPr lang="en-US" sz="1867" b="1" dirty="0">
                <a:latin typeface="Segoe UI"/>
                <a:cs typeface="Segoe UI"/>
              </a:rPr>
              <a:t>meta</a:t>
            </a:r>
            <a:r>
              <a:rPr lang="en-US" sz="1867" dirty="0">
                <a:latin typeface="Segoe UI"/>
                <a:cs typeface="Segoe UI"/>
              </a:rPr>
              <a:t> tags</a:t>
            </a:r>
          </a:p>
          <a:p>
            <a:pPr defTabSz="1219092">
              <a:spcBef>
                <a:spcPts val="800"/>
              </a:spcBef>
            </a:pPr>
            <a:r>
              <a:rPr lang="en-US" sz="1867" dirty="0">
                <a:latin typeface="Segoe UI"/>
                <a:cs typeface="Segoe UI"/>
              </a:rPr>
              <a:t>For sites requiring </a:t>
            </a:r>
            <a:r>
              <a:rPr lang="en-US" sz="1867" dirty="0" smtClean="0">
                <a:latin typeface="Segoe UI"/>
                <a:cs typeface="Segoe UI"/>
              </a:rPr>
              <a:t>ActiveX, BHO, or</a:t>
            </a:r>
            <a:br>
              <a:rPr lang="en-US" sz="1867" dirty="0" smtClean="0">
                <a:latin typeface="Segoe UI"/>
                <a:cs typeface="Segoe UI"/>
              </a:rPr>
            </a:br>
            <a:r>
              <a:rPr lang="en-US" sz="1867" dirty="0" smtClean="0">
                <a:latin typeface="Segoe UI"/>
                <a:cs typeface="Segoe UI"/>
              </a:rPr>
              <a:t>legacy IE8 emulation through</a:t>
            </a:r>
            <a:br>
              <a:rPr lang="en-US" sz="1867" dirty="0" smtClean="0">
                <a:latin typeface="Segoe UI"/>
                <a:cs typeface="Segoe UI"/>
              </a:rPr>
            </a:br>
            <a:r>
              <a:rPr lang="en-US" sz="1867" dirty="0" smtClean="0">
                <a:latin typeface="Segoe UI"/>
                <a:cs typeface="Segoe UI"/>
              </a:rPr>
              <a:t>Enterprise Mode</a:t>
            </a:r>
            <a:endParaRPr lang="en-US" sz="1867" dirty="0">
              <a:latin typeface="Segoe UI"/>
              <a:cs typeface="Segoe UI"/>
            </a:endParaRPr>
          </a:p>
          <a:p>
            <a:endParaRPr lang="en-US" dirty="0">
              <a:solidFill>
                <a:schemeClr val="tx1"/>
              </a:solidFill>
            </a:endParaRPr>
          </a:p>
        </p:txBody>
      </p:sp>
      <p:sp>
        <p:nvSpPr>
          <p:cNvPr id="2" name="Content Placeholder 1"/>
          <p:cNvSpPr>
            <a:spLocks noGrp="1"/>
          </p:cNvSpPr>
          <p:nvPr>
            <p:ph sz="quarter" idx="15"/>
          </p:nvPr>
        </p:nvSpPr>
        <p:spPr/>
        <p:txBody>
          <a:bodyPr/>
          <a:lstStyle/>
          <a:p>
            <a:r>
              <a:rPr lang="en-US" dirty="0" smtClean="0"/>
              <a:t> </a:t>
            </a:r>
            <a:endParaRPr lang="en-US" dirty="0"/>
          </a:p>
        </p:txBody>
      </p:sp>
      <p:sp>
        <p:nvSpPr>
          <p:cNvPr id="4" name="Text Placeholder 3"/>
          <p:cNvSpPr>
            <a:spLocks noGrp="1"/>
          </p:cNvSpPr>
          <p:nvPr>
            <p:ph type="body" sz="quarter" idx="16"/>
          </p:nvPr>
        </p:nvSpPr>
        <p:spPr/>
        <p:txBody>
          <a:bodyPr/>
          <a:lstStyle/>
          <a:p>
            <a:r>
              <a:rPr lang="en-US" dirty="0" smtClean="0"/>
              <a:t> </a:t>
            </a:r>
            <a:endParaRPr lang="en-US" dirty="0"/>
          </a:p>
        </p:txBody>
      </p:sp>
      <p:sp>
        <p:nvSpPr>
          <p:cNvPr id="8" name="Rectangle 7"/>
          <p:cNvSpPr/>
          <p:nvPr/>
        </p:nvSpPr>
        <p:spPr>
          <a:xfrm>
            <a:off x="2189238" y="3664858"/>
            <a:ext cx="2104572" cy="22013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p>
        </p:txBody>
      </p:sp>
      <p:pic>
        <p:nvPicPr>
          <p:cNvPr id="9" name="Picture 8"/>
          <p:cNvPicPr>
            <a:picLocks noChangeAspect="1"/>
          </p:cNvPicPr>
          <p:nvPr/>
        </p:nvPicPr>
        <p:blipFill>
          <a:blip r:embed="rId3"/>
          <a:stretch>
            <a:fillRect/>
          </a:stretch>
        </p:blipFill>
        <p:spPr>
          <a:xfrm>
            <a:off x="4489955" y="1647152"/>
            <a:ext cx="7293064" cy="4264123"/>
          </a:xfrm>
          <a:prstGeom prst="rect">
            <a:avLst/>
          </a:prstGeom>
        </p:spPr>
      </p:pic>
      <p:grpSp>
        <p:nvGrpSpPr>
          <p:cNvPr id="10" name="Group 9"/>
          <p:cNvGrpSpPr/>
          <p:nvPr/>
        </p:nvGrpSpPr>
        <p:grpSpPr>
          <a:xfrm>
            <a:off x="2295502" y="2002118"/>
            <a:ext cx="9434681" cy="4022746"/>
            <a:chOff x="4019089" y="1943402"/>
            <a:chExt cx="6343339" cy="4697379"/>
          </a:xfrm>
        </p:grpSpPr>
        <p:sp>
          <p:nvSpPr>
            <p:cNvPr id="11" name="Rectangle 10"/>
            <p:cNvSpPr/>
            <p:nvPr/>
          </p:nvSpPr>
          <p:spPr>
            <a:xfrm>
              <a:off x="5502798" y="1943402"/>
              <a:ext cx="4859630" cy="4512927"/>
            </a:xfrm>
            <a:prstGeom prst="rect">
              <a:avLst/>
            </a:prstGeom>
            <a:solidFill>
              <a:schemeClr val="accent6"/>
            </a:solidFill>
            <a:ln w="12700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39"/>
              <a:endParaRPr lang="en-US" sz="1867" dirty="0">
                <a:solidFill>
                  <a:srgbClr val="737373"/>
                </a:solidFill>
              </a:endParaRPr>
            </a:p>
          </p:txBody>
        </p:sp>
        <p:sp>
          <p:nvSpPr>
            <p:cNvPr id="12" name="TextBox 11"/>
            <p:cNvSpPr txBox="1"/>
            <p:nvPr/>
          </p:nvSpPr>
          <p:spPr>
            <a:xfrm>
              <a:off x="5851113" y="2018934"/>
              <a:ext cx="4235168" cy="778832"/>
            </a:xfrm>
            <a:prstGeom prst="rect">
              <a:avLst/>
            </a:prstGeom>
            <a:noFill/>
          </p:spPr>
          <p:txBody>
            <a:bodyPr wrap="square" rtlCol="0">
              <a:spAutoFit/>
            </a:bodyPr>
            <a:lstStyle/>
            <a:p>
              <a:pPr algn="ctr" defTabSz="1219139"/>
              <a:r>
                <a:rPr lang="en-US" sz="1867" b="1" dirty="0">
                  <a:solidFill>
                    <a:prstClr val="white"/>
                  </a:solidFill>
                  <a:latin typeface="Segoe UI"/>
                  <a:cs typeface="Segoe UI"/>
                </a:rPr>
                <a:t>Compatibility Engine</a:t>
              </a:r>
              <a:r>
                <a:rPr lang="en-US" sz="1867" dirty="0">
                  <a:solidFill>
                    <a:prstClr val="white"/>
                  </a:solidFill>
                  <a:latin typeface="Segoe UI"/>
                  <a:cs typeface="Segoe UI"/>
                </a:rPr>
                <a:t/>
              </a:r>
              <a:br>
                <a:rPr lang="en-US" sz="1867" dirty="0">
                  <a:solidFill>
                    <a:prstClr val="white"/>
                  </a:solidFill>
                  <a:latin typeface="Segoe UI"/>
                  <a:cs typeface="Segoe UI"/>
                </a:rPr>
              </a:br>
              <a:r>
                <a:rPr lang="en-US" sz="1867" dirty="0">
                  <a:solidFill>
                    <a:prstClr val="white"/>
                  </a:solidFill>
                  <a:latin typeface="Segoe UI"/>
                  <a:cs typeface="Segoe UI"/>
                </a:rPr>
                <a:t>mshtml.dll</a:t>
              </a:r>
            </a:p>
          </p:txBody>
        </p:sp>
        <p:sp>
          <p:nvSpPr>
            <p:cNvPr id="13" name="Rectangle 12"/>
            <p:cNvSpPr/>
            <p:nvPr/>
          </p:nvSpPr>
          <p:spPr>
            <a:xfrm>
              <a:off x="5952555" y="2879098"/>
              <a:ext cx="900913" cy="1219201"/>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2133" dirty="0">
                  <a:solidFill>
                    <a:srgbClr val="737373"/>
                  </a:solidFill>
                  <a:latin typeface="Segoe UI"/>
                  <a:cs typeface="Segoe UI"/>
                </a:rPr>
                <a:t>IE5</a:t>
              </a:r>
              <a:r>
                <a:rPr lang="en-US" sz="2667" dirty="0">
                  <a:solidFill>
                    <a:srgbClr val="737373"/>
                  </a:solidFill>
                  <a:latin typeface="Segoe UI"/>
                  <a:cs typeface="Segoe UI"/>
                </a:rPr>
                <a:t> </a:t>
              </a:r>
            </a:p>
            <a:p>
              <a:pPr algn="ctr" defTabSz="1219139"/>
              <a:r>
                <a:rPr lang="en-US" sz="1400" dirty="0">
                  <a:solidFill>
                    <a:srgbClr val="737373"/>
                  </a:solidFill>
                  <a:latin typeface="Segoe UI"/>
                  <a:cs typeface="Segoe UI"/>
                </a:rPr>
                <a:t>Quirks</a:t>
              </a:r>
            </a:p>
          </p:txBody>
        </p:sp>
        <p:sp>
          <p:nvSpPr>
            <p:cNvPr id="14" name="Rectangle 13"/>
            <p:cNvSpPr/>
            <p:nvPr/>
          </p:nvSpPr>
          <p:spPr>
            <a:xfrm>
              <a:off x="6984624" y="2879098"/>
              <a:ext cx="900913" cy="1219201"/>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2133" dirty="0">
                  <a:solidFill>
                    <a:srgbClr val="737373"/>
                  </a:solidFill>
                  <a:latin typeface="Segoe UI"/>
                  <a:cs typeface="Segoe UI"/>
                </a:rPr>
                <a:t>IE7</a:t>
              </a:r>
              <a:r>
                <a:rPr lang="en-US" sz="2844" dirty="0">
                  <a:solidFill>
                    <a:srgbClr val="737373"/>
                  </a:solidFill>
                  <a:latin typeface="Segoe UI"/>
                  <a:cs typeface="Segoe UI"/>
                </a:rPr>
                <a:t> </a:t>
              </a:r>
              <a:endParaRPr lang="en-US" sz="1423" dirty="0">
                <a:solidFill>
                  <a:srgbClr val="737373"/>
                </a:solidFill>
                <a:latin typeface="Segoe UI"/>
                <a:cs typeface="Segoe UI"/>
              </a:endParaRPr>
            </a:p>
            <a:p>
              <a:pPr algn="ctr" defTabSz="1219139"/>
              <a:r>
                <a:rPr lang="en-US" sz="1423" dirty="0" err="1">
                  <a:solidFill>
                    <a:srgbClr val="737373"/>
                  </a:solidFill>
                  <a:latin typeface="Segoe UI"/>
                  <a:cs typeface="Segoe UI"/>
                </a:rPr>
                <a:t>Compat</a:t>
              </a:r>
              <a:r>
                <a:rPr lang="en-US" sz="1423" dirty="0">
                  <a:solidFill>
                    <a:srgbClr val="737373"/>
                  </a:solidFill>
                  <a:latin typeface="Segoe UI"/>
                  <a:cs typeface="Segoe UI"/>
                </a:rPr>
                <a:t> View</a:t>
              </a:r>
            </a:p>
          </p:txBody>
        </p:sp>
        <p:sp>
          <p:nvSpPr>
            <p:cNvPr id="15" name="Rectangle 14"/>
            <p:cNvSpPr/>
            <p:nvPr/>
          </p:nvSpPr>
          <p:spPr>
            <a:xfrm>
              <a:off x="8016692" y="2879098"/>
              <a:ext cx="900913" cy="1219201"/>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2133" dirty="0">
                  <a:solidFill>
                    <a:srgbClr val="737373"/>
                  </a:solidFill>
                  <a:latin typeface="Segoe UI"/>
                  <a:cs typeface="Segoe UI"/>
                </a:rPr>
                <a:t>IE8</a:t>
              </a:r>
            </a:p>
            <a:p>
              <a:pPr algn="ctr" defTabSz="1219139"/>
              <a:r>
                <a:rPr lang="en-US" sz="1401" dirty="0">
                  <a:solidFill>
                    <a:srgbClr val="737373"/>
                  </a:solidFill>
                  <a:latin typeface="Segoe UI"/>
                  <a:cs typeface="Segoe UI"/>
                </a:rPr>
                <a:t>Standards Mode</a:t>
              </a:r>
            </a:p>
          </p:txBody>
        </p:sp>
        <p:sp>
          <p:nvSpPr>
            <p:cNvPr id="16" name="Rectangle 15"/>
            <p:cNvSpPr/>
            <p:nvPr/>
          </p:nvSpPr>
          <p:spPr>
            <a:xfrm>
              <a:off x="5952555" y="4310962"/>
              <a:ext cx="900913" cy="1219201"/>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2133" dirty="0">
                  <a:solidFill>
                    <a:srgbClr val="737373"/>
                  </a:solidFill>
                  <a:latin typeface="Segoe UI"/>
                  <a:cs typeface="Segoe UI"/>
                </a:rPr>
                <a:t>IE9</a:t>
              </a:r>
            </a:p>
            <a:p>
              <a:pPr algn="ctr" defTabSz="1219139"/>
              <a:r>
                <a:rPr lang="en-US" sz="1401" dirty="0">
                  <a:solidFill>
                    <a:srgbClr val="737373"/>
                  </a:solidFill>
                  <a:latin typeface="Segoe UI"/>
                  <a:cs typeface="Segoe UI"/>
                </a:rPr>
                <a:t>Standards Mode</a:t>
              </a:r>
            </a:p>
          </p:txBody>
        </p:sp>
        <p:sp>
          <p:nvSpPr>
            <p:cNvPr id="17" name="Rectangle 16"/>
            <p:cNvSpPr/>
            <p:nvPr/>
          </p:nvSpPr>
          <p:spPr>
            <a:xfrm>
              <a:off x="6985303" y="4310962"/>
              <a:ext cx="900913" cy="1219201"/>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2133" dirty="0">
                  <a:solidFill>
                    <a:srgbClr val="737373"/>
                  </a:solidFill>
                  <a:latin typeface="Segoe UI"/>
                  <a:cs typeface="Segoe UI"/>
                </a:rPr>
                <a:t>IE10</a:t>
              </a:r>
            </a:p>
            <a:p>
              <a:pPr algn="ctr" defTabSz="1219139"/>
              <a:r>
                <a:rPr lang="en-US" sz="1401" dirty="0">
                  <a:solidFill>
                    <a:srgbClr val="737373"/>
                  </a:solidFill>
                  <a:latin typeface="Segoe UI"/>
                  <a:cs typeface="Segoe UI"/>
                </a:rPr>
                <a:t>Standards Mode</a:t>
              </a:r>
            </a:p>
          </p:txBody>
        </p:sp>
        <p:sp>
          <p:nvSpPr>
            <p:cNvPr id="18" name="Rectangle 17"/>
            <p:cNvSpPr/>
            <p:nvPr/>
          </p:nvSpPr>
          <p:spPr>
            <a:xfrm>
              <a:off x="8015132" y="4317232"/>
              <a:ext cx="900913" cy="1219201"/>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2133" dirty="0">
                  <a:solidFill>
                    <a:srgbClr val="737373"/>
                  </a:solidFill>
                  <a:latin typeface="Segoe UI"/>
                  <a:cs typeface="Segoe UI"/>
                </a:rPr>
                <a:t>QME</a:t>
              </a:r>
            </a:p>
            <a:p>
              <a:pPr algn="ctr" defTabSz="1219139"/>
              <a:r>
                <a:rPr lang="en-US" sz="1401" dirty="0">
                  <a:solidFill>
                    <a:srgbClr val="737373"/>
                  </a:solidFill>
                  <a:latin typeface="Segoe UI"/>
                  <a:cs typeface="Segoe UI"/>
                </a:rPr>
                <a:t>Quirks Mode Emulation</a:t>
              </a:r>
            </a:p>
          </p:txBody>
        </p:sp>
        <p:sp>
          <p:nvSpPr>
            <p:cNvPr id="19" name="Rectangle 18"/>
            <p:cNvSpPr/>
            <p:nvPr/>
          </p:nvSpPr>
          <p:spPr>
            <a:xfrm>
              <a:off x="9048761" y="4310962"/>
              <a:ext cx="900913" cy="1219201"/>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2133" dirty="0">
                  <a:solidFill>
                    <a:srgbClr val="737373"/>
                  </a:solidFill>
                  <a:latin typeface="Segoe UI"/>
                  <a:cs typeface="Segoe UI"/>
                </a:rPr>
                <a:t>IE11</a:t>
              </a:r>
            </a:p>
            <a:p>
              <a:pPr algn="ctr" defTabSz="1219139"/>
              <a:r>
                <a:rPr lang="en-US" sz="1401" dirty="0">
                  <a:solidFill>
                    <a:srgbClr val="737373"/>
                  </a:solidFill>
                  <a:latin typeface="Segoe UI"/>
                  <a:cs typeface="Segoe UI"/>
                </a:rPr>
                <a:t>Standards Mode</a:t>
              </a:r>
            </a:p>
          </p:txBody>
        </p:sp>
        <p:sp>
          <p:nvSpPr>
            <p:cNvPr id="20" name="Rectangle 19"/>
            <p:cNvSpPr/>
            <p:nvPr/>
          </p:nvSpPr>
          <p:spPr>
            <a:xfrm>
              <a:off x="9048761" y="2886422"/>
              <a:ext cx="900913" cy="1219201"/>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2133" dirty="0">
                  <a:solidFill>
                    <a:srgbClr val="737373"/>
                  </a:solidFill>
                  <a:latin typeface="Segoe UI"/>
                  <a:cs typeface="Segoe UI"/>
                </a:rPr>
                <a:t>EMIE</a:t>
              </a:r>
            </a:p>
            <a:p>
              <a:pPr algn="ctr" defTabSz="1219139"/>
              <a:r>
                <a:rPr lang="en-US" sz="1401" dirty="0">
                  <a:solidFill>
                    <a:srgbClr val="737373"/>
                  </a:solidFill>
                  <a:latin typeface="Segoe UI"/>
                  <a:cs typeface="Segoe UI"/>
                </a:rPr>
                <a:t>Enterprise Mode</a:t>
              </a:r>
            </a:p>
          </p:txBody>
        </p:sp>
        <p:sp>
          <p:nvSpPr>
            <p:cNvPr id="21" name="TextBox 20"/>
            <p:cNvSpPr txBox="1"/>
            <p:nvPr/>
          </p:nvSpPr>
          <p:spPr>
            <a:xfrm>
              <a:off x="4019089" y="3884991"/>
              <a:ext cx="1371600" cy="2755790"/>
            </a:xfrm>
            <a:prstGeom prst="rect">
              <a:avLst/>
            </a:prstGeom>
            <a:noFill/>
          </p:spPr>
          <p:txBody>
            <a:bodyPr wrap="square" lIns="182880" tIns="146304" rIns="182880" bIns="146304" rtlCol="0">
              <a:spAutoFit/>
            </a:bodyPr>
            <a:lstStyle/>
            <a:p>
              <a:pPr>
                <a:lnSpc>
                  <a:spcPct val="90000"/>
                </a:lnSpc>
                <a:spcBef>
                  <a:spcPts val="800"/>
                </a:spcBef>
              </a:pPr>
              <a:r>
                <a:rPr lang="en-US" sz="1867" dirty="0"/>
                <a:t>Silverlight</a:t>
              </a:r>
            </a:p>
            <a:p>
              <a:pPr>
                <a:lnSpc>
                  <a:spcPct val="90000"/>
                </a:lnSpc>
                <a:spcBef>
                  <a:spcPts val="800"/>
                </a:spcBef>
              </a:pPr>
              <a:r>
                <a:rPr lang="en-US" sz="1867" dirty="0"/>
                <a:t>Java</a:t>
              </a:r>
            </a:p>
            <a:p>
              <a:pPr>
                <a:lnSpc>
                  <a:spcPct val="90000"/>
                </a:lnSpc>
                <a:spcBef>
                  <a:spcPts val="800"/>
                </a:spcBef>
              </a:pPr>
              <a:r>
                <a:rPr lang="en-US" sz="1867" dirty="0"/>
                <a:t>Flash</a:t>
              </a:r>
            </a:p>
            <a:p>
              <a:pPr>
                <a:lnSpc>
                  <a:spcPct val="90000"/>
                </a:lnSpc>
                <a:spcBef>
                  <a:spcPts val="800"/>
                </a:spcBef>
              </a:pPr>
              <a:r>
                <a:rPr lang="en-US" sz="1867" dirty="0"/>
                <a:t>BHOs</a:t>
              </a:r>
            </a:p>
            <a:p>
              <a:pPr>
                <a:lnSpc>
                  <a:spcPct val="90000"/>
                </a:lnSpc>
                <a:spcBef>
                  <a:spcPts val="800"/>
                </a:spcBef>
              </a:pPr>
              <a:r>
                <a:rPr lang="en-US" sz="1867" dirty="0" smtClean="0"/>
                <a:t>ActiveX</a:t>
              </a:r>
            </a:p>
            <a:p>
              <a:pPr>
                <a:lnSpc>
                  <a:spcPct val="90000"/>
                </a:lnSpc>
                <a:spcBef>
                  <a:spcPts val="800"/>
                </a:spcBef>
              </a:pPr>
              <a:r>
                <a:rPr lang="en-US" sz="1867" dirty="0" smtClean="0"/>
                <a:t>EMIE</a:t>
              </a:r>
              <a:endParaRPr lang="en-US" sz="1867" dirty="0"/>
            </a:p>
          </p:txBody>
        </p:sp>
        <p:sp>
          <p:nvSpPr>
            <p:cNvPr id="22" name="Left-Right Arrow 21"/>
            <p:cNvSpPr/>
            <p:nvPr/>
          </p:nvSpPr>
          <p:spPr>
            <a:xfrm>
              <a:off x="4931633" y="4777135"/>
              <a:ext cx="832082" cy="617959"/>
            </a:xfrm>
            <a:prstGeom prst="leftRightArrow">
              <a:avLst>
                <a:gd name="adj1" fmla="val 64172"/>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lnSpc>
                  <a:spcPct val="90000"/>
                </a:lnSpc>
                <a:spcBef>
                  <a:spcPts val="800"/>
                </a:spcBef>
              </a:pPr>
              <a:endParaRPr lang="en-US" sz="2667" dirty="0" err="1"/>
            </a:p>
          </p:txBody>
        </p:sp>
        <p:sp>
          <p:nvSpPr>
            <p:cNvPr id="23" name="Rectangle 22"/>
            <p:cNvSpPr/>
            <p:nvPr/>
          </p:nvSpPr>
          <p:spPr>
            <a:xfrm>
              <a:off x="5956287" y="5738357"/>
              <a:ext cx="1927317" cy="477043"/>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1867" dirty="0">
                  <a:solidFill>
                    <a:srgbClr val="737373"/>
                  </a:solidFill>
                  <a:latin typeface="Segoe UI"/>
                  <a:cs typeface="Segoe UI"/>
                </a:rPr>
                <a:t>BHO</a:t>
              </a:r>
            </a:p>
          </p:txBody>
        </p:sp>
        <p:sp>
          <p:nvSpPr>
            <p:cNvPr id="24" name="Rectangle 23"/>
            <p:cNvSpPr/>
            <p:nvPr/>
          </p:nvSpPr>
          <p:spPr>
            <a:xfrm>
              <a:off x="8016449" y="5738357"/>
              <a:ext cx="1932721" cy="477043"/>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1867" dirty="0">
                  <a:solidFill>
                    <a:srgbClr val="737373"/>
                  </a:solidFill>
                  <a:latin typeface="Segoe UI"/>
                  <a:cs typeface="Segoe UI"/>
                </a:rPr>
                <a:t>ActiveX</a:t>
              </a:r>
            </a:p>
          </p:txBody>
        </p:sp>
      </p:grpSp>
    </p:spTree>
    <p:extLst>
      <p:ext uri="{BB962C8B-B14F-4D97-AF65-F5344CB8AC3E}">
        <p14:creationId xmlns:p14="http://schemas.microsoft.com/office/powerpoint/2010/main" val="1111133738"/>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804291" y="1769807"/>
            <a:ext cx="8100193" cy="3842384"/>
          </a:xfrm>
          <a:prstGeom prst="rect">
            <a:avLst/>
          </a:prstGeom>
          <a:solidFill>
            <a:srgbClr val="7FBA00"/>
          </a:solidFill>
          <a:ln w="127000" cap="flat" cmpd="sng" algn="ctr">
            <a:noFill/>
            <a:prstDash val="solid"/>
            <a:miter lim="800000"/>
          </a:ln>
          <a:effectLst/>
        </p:spPr>
        <p:txBody>
          <a:bodyPr rtlCol="0" anchor="ctr"/>
          <a:lstStyle/>
          <a:p>
            <a:pPr algn="ctr" defTabSz="1219139">
              <a:defRPr/>
            </a:pPr>
            <a:endParaRPr lang="en-US" sz="1867" kern="0">
              <a:solidFill>
                <a:prstClr val="white"/>
              </a:solidFill>
              <a:latin typeface="Segoe UI"/>
            </a:endParaRPr>
          </a:p>
        </p:txBody>
      </p:sp>
      <p:pic>
        <p:nvPicPr>
          <p:cNvPr id="11" name="Picture 10"/>
          <p:cNvPicPr>
            <a:picLocks noChangeAspect="1"/>
          </p:cNvPicPr>
          <p:nvPr/>
        </p:nvPicPr>
        <p:blipFill>
          <a:blip r:embed="rId3"/>
          <a:stretch>
            <a:fillRect/>
          </a:stretch>
        </p:blipFill>
        <p:spPr>
          <a:xfrm>
            <a:off x="3807270" y="1305407"/>
            <a:ext cx="8100727" cy="4300667"/>
          </a:xfrm>
          <a:prstGeom prst="rect">
            <a:avLst/>
          </a:prstGeom>
          <a:solidFill>
            <a:schemeClr val="accent5"/>
          </a:solidFill>
          <a:ln>
            <a:solidFill>
              <a:srgbClr val="00BCF2"/>
            </a:solidFill>
          </a:ln>
        </p:spPr>
      </p:pic>
      <p:sp>
        <p:nvSpPr>
          <p:cNvPr id="12" name="Rectangle 11"/>
          <p:cNvSpPr/>
          <p:nvPr/>
        </p:nvSpPr>
        <p:spPr>
          <a:xfrm>
            <a:off x="1085001" y="1354507"/>
            <a:ext cx="1811867" cy="1354667"/>
          </a:xfrm>
          <a:prstGeom prst="rect">
            <a:avLst/>
          </a:prstGeom>
          <a:solidFill>
            <a:srgbClr val="FFFFFF">
              <a:lumMod val="85000"/>
            </a:srgbClr>
          </a:solidFill>
          <a:ln w="25400" cap="flat" cmpd="sng" algn="ctr">
            <a:noFill/>
            <a:prstDash val="solid"/>
          </a:ln>
          <a:effectLst/>
        </p:spPr>
        <p:txBody>
          <a:bodyPr rtlCol="0" anchor="ctr"/>
          <a:lstStyle/>
          <a:p>
            <a:pPr algn="ctr" defTabSz="1219170">
              <a:defRPr/>
            </a:pPr>
            <a:endParaRPr lang="en-US" sz="2400" kern="0" dirty="0">
              <a:solidFill>
                <a:srgbClr val="FFFFFF"/>
              </a:solidFill>
              <a:latin typeface="Segoe UI"/>
            </a:endParaRPr>
          </a:p>
        </p:txBody>
      </p:sp>
      <p:sp>
        <p:nvSpPr>
          <p:cNvPr id="14" name="TextBox 13"/>
          <p:cNvSpPr txBox="1"/>
          <p:nvPr/>
        </p:nvSpPr>
        <p:spPr>
          <a:xfrm>
            <a:off x="5324530" y="1952074"/>
            <a:ext cx="5066207" cy="461665"/>
          </a:xfrm>
          <a:prstGeom prst="rect">
            <a:avLst/>
          </a:prstGeom>
          <a:noFill/>
        </p:spPr>
        <p:txBody>
          <a:bodyPr wrap="square" rtlCol="0">
            <a:spAutoFit/>
          </a:bodyPr>
          <a:lstStyle/>
          <a:p>
            <a:pPr algn="ctr" defTabSz="1219139"/>
            <a:r>
              <a:rPr lang="en-US" sz="2400" dirty="0" smtClean="0">
                <a:solidFill>
                  <a:prstClr val="white"/>
                </a:solidFill>
                <a:cs typeface="Segoe UI Light"/>
              </a:rPr>
              <a:t>EdgeHTML.dll</a:t>
            </a:r>
            <a:endParaRPr lang="en-US" sz="2400" dirty="0">
              <a:solidFill>
                <a:prstClr val="white"/>
              </a:solidFill>
              <a:cs typeface="Segoe UI Light"/>
            </a:endParaRPr>
          </a:p>
        </p:txBody>
      </p:sp>
      <p:sp>
        <p:nvSpPr>
          <p:cNvPr id="15" name="Rectangle 14"/>
          <p:cNvSpPr/>
          <p:nvPr/>
        </p:nvSpPr>
        <p:spPr>
          <a:xfrm>
            <a:off x="4186179" y="2624667"/>
            <a:ext cx="7342908" cy="2670848"/>
          </a:xfrm>
          <a:prstGeom prst="rect">
            <a:avLst/>
          </a:prstGeom>
          <a:solidFill>
            <a:srgbClr val="FFFFFF"/>
          </a:solidFill>
          <a:ln w="57150" cap="flat" cmpd="sng" algn="ctr">
            <a:solidFill>
              <a:srgbClr val="0078D7"/>
            </a:solidFill>
            <a:prstDash val="solid"/>
          </a:ln>
          <a:effectLst/>
        </p:spPr>
        <p:txBody>
          <a:bodyPr rtlCol="0" anchor="ctr"/>
          <a:lstStyle/>
          <a:p>
            <a:pPr algn="ctr" defTabSz="1219139">
              <a:defRPr/>
            </a:pPr>
            <a:r>
              <a:rPr lang="en-US" sz="2400" kern="0" dirty="0">
                <a:solidFill>
                  <a:srgbClr val="737373"/>
                </a:solidFill>
                <a:latin typeface="Segoe UI"/>
                <a:cs typeface="Segoe UI Semilight" panose="020B0402040204020203" pitchFamily="34" charset="0"/>
              </a:rPr>
              <a:t>Evergreen</a:t>
            </a:r>
            <a:endParaRPr lang="en-US" sz="2400" kern="0" dirty="0">
              <a:solidFill>
                <a:srgbClr val="737373"/>
              </a:solidFill>
              <a:latin typeface="Segoe UI"/>
              <a:cs typeface="Segoe UI Light" panose="020B0502040204020203" pitchFamily="34" charset="0"/>
            </a:endParaRPr>
          </a:p>
        </p:txBody>
      </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49908" y="1553088"/>
            <a:ext cx="882051" cy="957503"/>
          </a:xfrm>
          <a:prstGeom prst="rect">
            <a:avLst/>
          </a:prstGeom>
        </p:spPr>
      </p:pic>
      <p:sp>
        <p:nvSpPr>
          <p:cNvPr id="9" name="Title 2"/>
          <p:cNvSpPr txBox="1">
            <a:spLocks/>
          </p:cNvSpPr>
          <p:nvPr/>
        </p:nvSpPr>
        <p:spPr>
          <a:xfrm>
            <a:off x="560798" y="416496"/>
            <a:ext cx="11079822" cy="1325563"/>
          </a:xfrm>
          <a:prstGeom prst="rect">
            <a:avLst/>
          </a:prstGeom>
        </p:spPr>
        <p:txBody>
          <a:bodyPr>
            <a:normAutofit fontScale="90000" lnSpcReduction="10000"/>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r>
              <a:rPr lang="en-US" dirty="0" smtClean="0"/>
              <a:t>Microsoft Edge</a:t>
            </a:r>
            <a:br>
              <a:rPr lang="en-US" dirty="0" smtClean="0"/>
            </a:br>
            <a:endParaRPr lang="en-US" dirty="0"/>
          </a:p>
        </p:txBody>
      </p:sp>
      <p:sp>
        <p:nvSpPr>
          <p:cNvPr id="18" name="Content Placeholder 4"/>
          <p:cNvSpPr txBox="1">
            <a:spLocks/>
          </p:cNvSpPr>
          <p:nvPr/>
        </p:nvSpPr>
        <p:spPr>
          <a:xfrm>
            <a:off x="269239" y="2900068"/>
            <a:ext cx="3431493" cy="497201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1219092">
              <a:spcBef>
                <a:spcPts val="800"/>
              </a:spcBef>
            </a:pPr>
            <a:r>
              <a:rPr lang="en-US" sz="1867" dirty="0" smtClean="0">
                <a:latin typeface="Segoe UI"/>
                <a:cs typeface="Segoe UI"/>
              </a:rPr>
              <a:t>At browser interoperability intersection for desktop and mobile including Chrome, Firefox, Safari</a:t>
            </a:r>
          </a:p>
          <a:p>
            <a:pPr defTabSz="1219092">
              <a:spcBef>
                <a:spcPts val="800"/>
              </a:spcBef>
            </a:pPr>
            <a:r>
              <a:rPr lang="en-US" sz="1867" dirty="0" smtClean="0">
                <a:latin typeface="Segoe UI"/>
                <a:cs typeface="Segoe UI"/>
              </a:rPr>
              <a:t>New F12 </a:t>
            </a:r>
            <a:r>
              <a:rPr lang="en-US" sz="1867" dirty="0" err="1" smtClean="0">
                <a:latin typeface="Segoe UI"/>
                <a:cs typeface="Segoe UI"/>
              </a:rPr>
              <a:t>DevTools</a:t>
            </a:r>
            <a:endParaRPr lang="en-US" sz="1867" dirty="0" smtClean="0">
              <a:latin typeface="Segoe UI"/>
              <a:cs typeface="Segoe UI"/>
            </a:endParaRPr>
          </a:p>
          <a:p>
            <a:pPr defTabSz="1219092">
              <a:spcBef>
                <a:spcPts val="800"/>
              </a:spcBef>
            </a:pPr>
            <a:r>
              <a:rPr lang="en-US" sz="1867" dirty="0" smtClean="0">
                <a:latin typeface="Segoe UI"/>
                <a:cs typeface="Segoe UI"/>
              </a:rPr>
              <a:t>ActiveX, BHOs, and most legacy IE browser-specific coding practices deprecated</a:t>
            </a:r>
          </a:p>
          <a:p>
            <a:endParaRPr lang="en-US" dirty="0">
              <a:solidFill>
                <a:schemeClr val="tx1"/>
              </a:solidFill>
            </a:endParaRPr>
          </a:p>
        </p:txBody>
      </p:sp>
    </p:spTree>
    <p:extLst>
      <p:ext uri="{BB962C8B-B14F-4D97-AF65-F5344CB8AC3E}">
        <p14:creationId xmlns:p14="http://schemas.microsoft.com/office/powerpoint/2010/main" val="310628161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Interoperability Features</a:t>
            </a:r>
          </a:p>
        </p:txBody>
      </p:sp>
      <p:sp>
        <p:nvSpPr>
          <p:cNvPr id="4" name="TextBox 3"/>
          <p:cNvSpPr txBox="1"/>
          <p:nvPr/>
        </p:nvSpPr>
        <p:spPr>
          <a:xfrm>
            <a:off x="1" y="1389600"/>
            <a:ext cx="12191999" cy="4832092"/>
          </a:xfrm>
          <a:prstGeom prst="rect">
            <a:avLst/>
          </a:prstGeom>
          <a:noFill/>
        </p:spPr>
        <p:txBody>
          <a:bodyPr wrap="square" rtlCol="0">
            <a:spAutoFit/>
          </a:bodyPr>
          <a:lstStyle/>
          <a:p>
            <a:pPr algn="just" defTabSz="1219126"/>
            <a:r>
              <a:rPr lang="en-US" sz="2200" dirty="0" smtClean="0">
                <a:solidFill>
                  <a:schemeClr val="bg1"/>
                </a:solidFill>
                <a:latin typeface="Segoe UI Light"/>
                <a:cs typeface="Segoe UI Light"/>
              </a:rPr>
              <a:t>5000</a:t>
            </a:r>
            <a:r>
              <a:rPr lang="en-US" sz="2200" dirty="0">
                <a:solidFill>
                  <a:schemeClr val="bg1"/>
                </a:solidFill>
                <a:latin typeface="Segoe UI Light"/>
                <a:cs typeface="Segoe UI Light"/>
              </a:rPr>
              <a:t>+ Interoperability </a:t>
            </a:r>
            <a:r>
              <a:rPr lang="en-US" sz="2200" dirty="0" smtClean="0">
                <a:solidFill>
                  <a:schemeClr val="bg1"/>
                </a:solidFill>
                <a:latin typeface="Segoe UI Light"/>
                <a:cs typeface="Segoe UI Light"/>
              </a:rPr>
              <a:t>Fixes since IE11, </a:t>
            </a:r>
            <a:r>
              <a:rPr lang="en-US" sz="2200" dirty="0">
                <a:solidFill>
                  <a:schemeClr val="bg1"/>
                </a:solidFill>
                <a:latin typeface="Segoe UI Light"/>
                <a:cs typeface="Segoe UI Light"/>
              </a:rPr>
              <a:t>Preserve-3d, Touch Events, CSS Filter Effects, DOM Clipboard Support, HTML Drag and Drop, Web Audio, CSS Position Sticky, CSS @supports, CSS Flexbox, HTML Beacon, WebDriver, IndexedDB, </a:t>
            </a:r>
            <a:r>
              <a:rPr lang="en-US" sz="2200" dirty="0" err="1">
                <a:solidFill>
                  <a:schemeClr val="bg1"/>
                </a:solidFill>
                <a:latin typeface="Segoe UI Light"/>
                <a:cs typeface="Segoe UI Light"/>
              </a:rPr>
              <a:t>WebCrypto</a:t>
            </a:r>
            <a:r>
              <a:rPr lang="en-US" sz="2200" dirty="0">
                <a:solidFill>
                  <a:schemeClr val="bg1"/>
                </a:solidFill>
                <a:latin typeface="Segoe UI Light"/>
                <a:cs typeface="Segoe UI Light"/>
              </a:rPr>
              <a:t>, Internationalization Mixed Languages Support, CSS Grid, CSS Variables, </a:t>
            </a:r>
            <a:r>
              <a:rPr lang="en-US" sz="2200" dirty="0" err="1">
                <a:solidFill>
                  <a:schemeClr val="bg1"/>
                </a:solidFill>
                <a:latin typeface="Segoe UI Light"/>
                <a:cs typeface="Segoe UI Light"/>
              </a:rPr>
              <a:t>srcset</a:t>
            </a:r>
            <a:r>
              <a:rPr lang="en-US" sz="2200" dirty="0">
                <a:solidFill>
                  <a:schemeClr val="bg1"/>
                </a:solidFill>
                <a:latin typeface="Segoe UI Light"/>
                <a:cs typeface="Segoe UI Light"/>
              </a:rPr>
              <a:t>, &lt;picture&gt; element, Web Workers Update, DOM4 Events, Font Loading, BDI, Cross-domain, HLS Manifest, Block Ellipsis, WAV, @rules, CSS Text(), CSS Border Logical, Logical Box Model, DOM Gamepad API, DOM </a:t>
            </a:r>
            <a:r>
              <a:rPr lang="en-US" sz="2200" dirty="0" err="1">
                <a:solidFill>
                  <a:schemeClr val="bg1"/>
                </a:solidFill>
                <a:latin typeface="Segoe UI Light"/>
                <a:cs typeface="Segoe UI Light"/>
              </a:rPr>
              <a:t>FileSystem</a:t>
            </a:r>
            <a:r>
              <a:rPr lang="en-US" sz="2200" dirty="0">
                <a:solidFill>
                  <a:schemeClr val="bg1"/>
                </a:solidFill>
                <a:latin typeface="Segoe UI Light"/>
                <a:cs typeface="Segoe UI Light"/>
              </a:rPr>
              <a:t> API, HTML &lt;date&gt; element, HTML &lt;</a:t>
            </a:r>
            <a:r>
              <a:rPr lang="en-US" sz="2200" dirty="0" err="1">
                <a:solidFill>
                  <a:schemeClr val="bg1"/>
                </a:solidFill>
                <a:latin typeface="Segoe UI Light"/>
                <a:cs typeface="Segoe UI Light"/>
              </a:rPr>
              <a:t>keygen</a:t>
            </a:r>
            <a:r>
              <a:rPr lang="en-US" sz="2200" dirty="0">
                <a:solidFill>
                  <a:schemeClr val="bg1"/>
                </a:solidFill>
                <a:latin typeface="Segoe UI Light"/>
                <a:cs typeface="Segoe UI Light"/>
              </a:rPr>
              <a:t>&gt; element, HTML &lt;main&gt; element, HTML &lt;output&gt; element, HTML &lt;summary&gt; element, HTML &lt;detail&gt; element, HTML &lt;time&gt; element, Native PDF, </a:t>
            </a:r>
            <a:r>
              <a:rPr lang="en-US" sz="2200" dirty="0" err="1">
                <a:solidFill>
                  <a:schemeClr val="bg1"/>
                </a:solidFill>
                <a:latin typeface="Segoe UI Light"/>
                <a:cs typeface="Segoe UI Light"/>
              </a:rPr>
              <a:t>AppCache</a:t>
            </a:r>
            <a:r>
              <a:rPr lang="en-US" sz="2200" dirty="0">
                <a:solidFill>
                  <a:schemeClr val="bg1"/>
                </a:solidFill>
                <a:latin typeface="Segoe UI Light"/>
                <a:cs typeface="Segoe UI Light"/>
              </a:rPr>
              <a:t>, SVG Hosting, Mutation Observers, HTML bidirectional, HTML Speech API, SVG animations, SVG transitions, SVG transforms, Canvas Path, Canvas Accessibility API, CSS Select Control, CSS Masking, CSS Clipping, Navigation Error Logging, CSS element(), CSS Shapes, ORTC, CSS Escape, Shared Workers, ES6 Modules, ES6 Promises, CSS Intrinsic &amp; Extrinsic Sizing, Web Components, CSS Scoped Styles, HTTP 2.0, CSS Resize, WebGL, Canvas Blend Modes, CSS Interpolation, CSS Line Grid, CSS Line Box Contain, CSS Ruby, DOM Event Constructors, HTML &lt;</a:t>
            </a:r>
            <a:r>
              <a:rPr lang="en-US" sz="2200" dirty="0" err="1">
                <a:solidFill>
                  <a:schemeClr val="bg1"/>
                </a:solidFill>
                <a:latin typeface="Segoe UI Light"/>
                <a:cs typeface="Segoe UI Light"/>
              </a:rPr>
              <a:t>ol</a:t>
            </a:r>
            <a:r>
              <a:rPr lang="en-US" sz="2200" dirty="0">
                <a:solidFill>
                  <a:schemeClr val="bg1"/>
                </a:solidFill>
                <a:latin typeface="Segoe UI Light"/>
                <a:cs typeface="Segoe UI Light"/>
              </a:rPr>
              <a:t>&gt; Reverse, Server-Sent Events, Viewport APIs, Quota API, etc.</a:t>
            </a:r>
          </a:p>
        </p:txBody>
      </p:sp>
      <p:sp>
        <p:nvSpPr>
          <p:cNvPr id="5" name="Rectangle 4"/>
          <p:cNvSpPr/>
          <p:nvPr/>
        </p:nvSpPr>
        <p:spPr>
          <a:xfrm>
            <a:off x="0" y="2689412"/>
            <a:ext cx="12192000" cy="1394509"/>
          </a:xfrm>
          <a:prstGeom prst="rect">
            <a:avLst/>
          </a:prstGeom>
          <a:solidFill>
            <a:schemeClr val="bg1">
              <a:lumMod val="9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p>
        </p:txBody>
      </p:sp>
      <p:sp>
        <p:nvSpPr>
          <p:cNvPr id="6" name="TextBox 5"/>
          <p:cNvSpPr txBox="1"/>
          <p:nvPr/>
        </p:nvSpPr>
        <p:spPr>
          <a:xfrm>
            <a:off x="1" y="2955793"/>
            <a:ext cx="12028073" cy="960662"/>
          </a:xfrm>
          <a:prstGeom prst="rect">
            <a:avLst/>
          </a:prstGeom>
          <a:noFill/>
        </p:spPr>
        <p:txBody>
          <a:bodyPr wrap="square" lIns="239047" tIns="191237" rIns="239047" bIns="191237" rtlCol="0">
            <a:spAutoFit/>
          </a:bodyPr>
          <a:lstStyle/>
          <a:p>
            <a:pPr algn="ctr" defTabSz="1219126">
              <a:lnSpc>
                <a:spcPct val="70000"/>
              </a:lnSpc>
              <a:spcAft>
                <a:spcPts val="784"/>
              </a:spcAft>
            </a:pPr>
            <a:r>
              <a:rPr lang="en-US" sz="5333" b="1" spc="-196" dirty="0">
                <a:solidFill>
                  <a:schemeClr val="accent1"/>
                </a:solidFill>
                <a:latin typeface="Segoe UI Semibold" panose="020B0702040204020203" pitchFamily="34" charset="0"/>
                <a:cs typeface="Segoe UI Semibold" panose="020B0702040204020203" pitchFamily="34" charset="0"/>
              </a:rPr>
              <a:t>http://dev.modern.ie/platform/status</a:t>
            </a:r>
          </a:p>
        </p:txBody>
      </p:sp>
      <p:sp>
        <p:nvSpPr>
          <p:cNvPr id="3" name="Rectangle 2"/>
          <p:cNvSpPr/>
          <p:nvPr/>
        </p:nvSpPr>
        <p:spPr>
          <a:xfrm>
            <a:off x="7038911" y="6253189"/>
            <a:ext cx="4601709" cy="461665"/>
          </a:xfrm>
          <a:prstGeom prst="rect">
            <a:avLst/>
          </a:prstGeom>
        </p:spPr>
        <p:txBody>
          <a:bodyPr wrap="none">
            <a:spAutoFit/>
          </a:bodyPr>
          <a:lstStyle/>
          <a:p>
            <a:r>
              <a:rPr lang="en-US" sz="2400" dirty="0">
                <a:solidFill>
                  <a:schemeClr val="bg1"/>
                </a:solidFill>
              </a:rPr>
              <a:t>🔗 http://aka.ms/msedgecompat</a:t>
            </a:r>
          </a:p>
        </p:txBody>
      </p:sp>
    </p:spTree>
    <p:extLst>
      <p:ext uri="{BB962C8B-B14F-4D97-AF65-F5344CB8AC3E}">
        <p14:creationId xmlns:p14="http://schemas.microsoft.com/office/powerpoint/2010/main" val="4070238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3" presetClass="emph" presetSubtype="2" fill="hold" grpId="0" nodeType="withEffect">
                                  <p:stCondLst>
                                    <p:cond delay="0"/>
                                  </p:stCondLst>
                                  <p:childTnLst>
                                    <p:animClr clrSpc="rgb" dir="cw">
                                      <p:cBhvr override="childStyle">
                                        <p:cTn id="15" dur="1000" fill="hold"/>
                                        <p:tgtEl>
                                          <p:spTgt spid="4"/>
                                        </p:tgtEl>
                                        <p:attrNameLst>
                                          <p:attrName>style.color</p:attrName>
                                        </p:attrNameLst>
                                      </p:cBhvr>
                                      <p:to>
                                        <a:srgbClr val="BFBFB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with web standards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72100655"/>
              </p:ext>
            </p:extLst>
          </p:nvPr>
        </p:nvGraphicFramePr>
        <p:xfrm>
          <a:off x="560798" y="1876996"/>
          <a:ext cx="11079822" cy="42155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0A164282-434E-41D4-9582-783D542A7B68}" type="slidenum">
              <a:rPr lang="en-US" smtClean="0"/>
              <a:t>14</a:t>
            </a:fld>
            <a:endParaRPr lang="en-US"/>
          </a:p>
        </p:txBody>
      </p:sp>
    </p:spTree>
    <p:extLst>
      <p:ext uri="{BB962C8B-B14F-4D97-AF65-F5344CB8AC3E}">
        <p14:creationId xmlns:p14="http://schemas.microsoft.com/office/powerpoint/2010/main" val="20007374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Web Platform Status</a:t>
            </a:r>
            <a:endParaRPr lang="en-US" dirty="0"/>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1818" y="1417843"/>
            <a:ext cx="9819666" cy="5536409"/>
          </a:xfrm>
          <a:prstGeom prst="rect">
            <a:avLst/>
          </a:prstGeom>
        </p:spPr>
      </p:pic>
    </p:spTree>
    <p:extLst>
      <p:ext uri="{BB962C8B-B14F-4D97-AF65-F5344CB8AC3E}">
        <p14:creationId xmlns:p14="http://schemas.microsoft.com/office/powerpoint/2010/main" val="41515197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Cross-browser testing</a:t>
            </a:r>
            <a:endParaRPr lang="en-US" dirty="0"/>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17157"/>
            <a:ext cx="12192000" cy="4524198"/>
          </a:xfrm>
          <a:prstGeom prst="rect">
            <a:avLst/>
          </a:prstGeom>
        </p:spPr>
      </p:pic>
      <p:sp>
        <p:nvSpPr>
          <p:cNvPr id="4" name="Rectangle 3"/>
          <p:cNvSpPr/>
          <p:nvPr/>
        </p:nvSpPr>
        <p:spPr>
          <a:xfrm>
            <a:off x="0" y="5941355"/>
            <a:ext cx="12192000" cy="9166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//dev.modern.ie/tools</a:t>
            </a:r>
            <a:endParaRPr lang="en-US" dirty="0"/>
          </a:p>
        </p:txBody>
      </p:sp>
      <p:sp>
        <p:nvSpPr>
          <p:cNvPr id="5" name="TextBox 4"/>
          <p:cNvSpPr txBox="1"/>
          <p:nvPr/>
        </p:nvSpPr>
        <p:spPr>
          <a:xfrm>
            <a:off x="1318661" y="6140919"/>
            <a:ext cx="3089710" cy="646331"/>
          </a:xfrm>
          <a:prstGeom prst="rect">
            <a:avLst/>
          </a:prstGeom>
          <a:noFill/>
        </p:spPr>
        <p:txBody>
          <a:bodyPr wrap="square" rtlCol="0">
            <a:spAutoFit/>
          </a:bodyPr>
          <a:lstStyle/>
          <a:p>
            <a:r>
              <a:rPr lang="en-US" dirty="0" smtClean="0">
                <a:solidFill>
                  <a:srgbClr val="087AD8"/>
                </a:solidFill>
              </a:rPr>
              <a:t>http://dev.modern.ie/tools</a:t>
            </a:r>
            <a:endParaRPr lang="en-US" dirty="0">
              <a:solidFill>
                <a:srgbClr val="087AD8"/>
              </a:solidFill>
            </a:endParaRPr>
          </a:p>
          <a:p>
            <a:endParaRPr lang="en-US" dirty="0"/>
          </a:p>
        </p:txBody>
      </p:sp>
    </p:spTree>
    <p:extLst>
      <p:ext uri="{BB962C8B-B14F-4D97-AF65-F5344CB8AC3E}">
        <p14:creationId xmlns:p14="http://schemas.microsoft.com/office/powerpoint/2010/main" val="4182358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535554" y="2941921"/>
            <a:ext cx="5428648"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solidFill>
                  <a:schemeClr val="bg1"/>
                </a:solidFill>
              </a:rPr>
              <a:t>Your parsing logic might have errors</a:t>
            </a:r>
          </a:p>
          <a:p>
            <a:pPr marL="285750" indent="-285750">
              <a:buFont typeface="Arial" panose="020B0604020202020204" pitchFamily="34" charset="0"/>
              <a:buChar char="•"/>
            </a:pPr>
            <a:r>
              <a:rPr lang="en-US" sz="2400" dirty="0" smtClean="0">
                <a:solidFill>
                  <a:schemeClr val="bg1"/>
                </a:solidFill>
              </a:rPr>
              <a:t>Even if it’s perfect today…</a:t>
            </a:r>
            <a:br>
              <a:rPr lang="en-US" sz="2400" dirty="0" smtClean="0">
                <a:solidFill>
                  <a:schemeClr val="bg1"/>
                </a:solidFill>
              </a:rPr>
            </a:br>
            <a:r>
              <a:rPr lang="en-US" sz="2400" dirty="0" smtClean="0">
                <a:solidFill>
                  <a:schemeClr val="bg1"/>
                </a:solidFill>
              </a:rPr>
              <a:t>future user agent strings may break your code</a:t>
            </a:r>
            <a:endParaRPr lang="en-US" sz="2400" dirty="0">
              <a:solidFill>
                <a:schemeClr val="bg1"/>
              </a:solidFill>
            </a:endParaRPr>
          </a:p>
        </p:txBody>
      </p:sp>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Feature detection</a:t>
            </a:r>
            <a:endParaRPr lang="en-US" dirty="0"/>
          </a:p>
        </p:txBody>
      </p:sp>
      <p:sp>
        <p:nvSpPr>
          <p:cNvPr id="2" name="TextBox 1"/>
          <p:cNvSpPr txBox="1"/>
          <p:nvPr/>
        </p:nvSpPr>
        <p:spPr>
          <a:xfrm>
            <a:off x="267515" y="972152"/>
            <a:ext cx="5428648" cy="5509200"/>
          </a:xfrm>
          <a:prstGeom prst="rect">
            <a:avLst/>
          </a:prstGeom>
          <a:solidFill>
            <a:schemeClr val="tx2">
              <a:lumMod val="75000"/>
            </a:schemeClr>
          </a:solidFill>
        </p:spPr>
        <p:txBody>
          <a:bodyPr wrap="square" rtlCol="0">
            <a:spAutoFit/>
          </a:bodyPr>
          <a:lstStyle/>
          <a:p>
            <a:r>
              <a:rPr lang="en-US" sz="1600" dirty="0"/>
              <a:t>&lt;script&gt;</a:t>
            </a:r>
          </a:p>
          <a:p>
            <a:r>
              <a:rPr lang="en-US" sz="1600" dirty="0"/>
              <a:t>     </a:t>
            </a:r>
            <a:r>
              <a:rPr lang="en-US" sz="1600" dirty="0" err="1"/>
              <a:t>var</a:t>
            </a:r>
            <a:r>
              <a:rPr lang="en-US" sz="1600" dirty="0"/>
              <a:t> </a:t>
            </a:r>
            <a:r>
              <a:rPr lang="en-US" sz="1600" dirty="0" err="1"/>
              <a:t>comingSoonMessage</a:t>
            </a:r>
            <a:r>
              <a:rPr lang="en-US" sz="1600" dirty="0"/>
              <a:t> = </a:t>
            </a:r>
            <a:r>
              <a:rPr lang="en-US" sz="1600" dirty="0" smtClean="0"/>
              <a:t/>
            </a:r>
            <a:br>
              <a:rPr lang="en-US" sz="1600" dirty="0" smtClean="0"/>
            </a:br>
            <a:r>
              <a:rPr lang="en-US" sz="1600" dirty="0" smtClean="0"/>
              <a:t>           </a:t>
            </a:r>
            <a:r>
              <a:rPr lang="en-US" sz="1600" dirty="0" err="1" smtClean="0"/>
              <a:t>document.getElementById</a:t>
            </a:r>
            <a:r>
              <a:rPr lang="en-US" sz="1600" dirty="0"/>
              <a:t>("hidden-message");</a:t>
            </a:r>
          </a:p>
          <a:p>
            <a:endParaRPr lang="en-US" sz="1600" dirty="0"/>
          </a:p>
          <a:p>
            <a:r>
              <a:rPr lang="en-US" sz="1600" dirty="0">
                <a:solidFill>
                  <a:srgbClr val="FF0000"/>
                </a:solidFill>
              </a:rPr>
              <a:t>        function </a:t>
            </a:r>
            <a:r>
              <a:rPr lang="en-US" sz="1600" dirty="0" err="1">
                <a:solidFill>
                  <a:srgbClr val="FF0000"/>
                </a:solidFill>
              </a:rPr>
              <a:t>isValidBrowser</a:t>
            </a:r>
            <a:r>
              <a:rPr lang="en-US" sz="1600" dirty="0">
                <a:solidFill>
                  <a:srgbClr val="FF0000"/>
                </a:solidFill>
              </a:rPr>
              <a:t>() {</a:t>
            </a:r>
          </a:p>
          <a:p>
            <a:r>
              <a:rPr lang="en-US" sz="1600" dirty="0">
                <a:solidFill>
                  <a:srgbClr val="FF0000"/>
                </a:solidFill>
              </a:rPr>
              <a:t>            </a:t>
            </a:r>
            <a:r>
              <a:rPr lang="en-US" sz="1600" dirty="0" err="1">
                <a:solidFill>
                  <a:srgbClr val="FF0000"/>
                </a:solidFill>
              </a:rPr>
              <a:t>var</a:t>
            </a:r>
            <a:r>
              <a:rPr lang="en-US" sz="1600" dirty="0">
                <a:solidFill>
                  <a:srgbClr val="FF0000"/>
                </a:solidFill>
              </a:rPr>
              <a:t> </a:t>
            </a:r>
            <a:r>
              <a:rPr lang="en-US" sz="1600" dirty="0" err="1">
                <a:solidFill>
                  <a:srgbClr val="FF0000"/>
                </a:solidFill>
              </a:rPr>
              <a:t>myNav</a:t>
            </a:r>
            <a:r>
              <a:rPr lang="en-US" sz="1600" dirty="0">
                <a:solidFill>
                  <a:srgbClr val="FF0000"/>
                </a:solidFill>
              </a:rPr>
              <a:t> = </a:t>
            </a:r>
            <a:r>
              <a:rPr lang="en-US" sz="1600" dirty="0" err="1">
                <a:solidFill>
                  <a:srgbClr val="FF0000"/>
                </a:solidFill>
              </a:rPr>
              <a:t>navigator.userAgent.toLowerCase</a:t>
            </a:r>
            <a:r>
              <a:rPr lang="en-US" sz="1600" dirty="0">
                <a:solidFill>
                  <a:srgbClr val="FF0000"/>
                </a:solidFill>
              </a:rPr>
              <a:t>();</a:t>
            </a:r>
          </a:p>
          <a:p>
            <a:r>
              <a:rPr lang="en-US" sz="1600" dirty="0">
                <a:solidFill>
                  <a:srgbClr val="FF0000"/>
                </a:solidFill>
              </a:rPr>
              <a:t>            </a:t>
            </a:r>
            <a:r>
              <a:rPr lang="en-US" sz="1600" dirty="0" err="1">
                <a:solidFill>
                  <a:srgbClr val="FF0000"/>
                </a:solidFill>
              </a:rPr>
              <a:t>var</a:t>
            </a:r>
            <a:r>
              <a:rPr lang="en-US" sz="1600" dirty="0">
                <a:solidFill>
                  <a:srgbClr val="FF0000"/>
                </a:solidFill>
              </a:rPr>
              <a:t> version;</a:t>
            </a:r>
          </a:p>
          <a:p>
            <a:endParaRPr lang="en-US" sz="1600" dirty="0">
              <a:solidFill>
                <a:srgbClr val="FF0000"/>
              </a:solidFill>
            </a:endParaRPr>
          </a:p>
          <a:p>
            <a:r>
              <a:rPr lang="en-US" sz="1600" dirty="0">
                <a:solidFill>
                  <a:srgbClr val="FF0000"/>
                </a:solidFill>
              </a:rPr>
              <a:t>            if (</a:t>
            </a:r>
            <a:r>
              <a:rPr lang="en-US" sz="1600" dirty="0" err="1">
                <a:solidFill>
                  <a:srgbClr val="FF0000"/>
                </a:solidFill>
              </a:rPr>
              <a:t>myNav.indexOf</a:t>
            </a:r>
            <a:r>
              <a:rPr lang="en-US" sz="1600" dirty="0">
                <a:solidFill>
                  <a:srgbClr val="FF0000"/>
                </a:solidFill>
              </a:rPr>
              <a:t>('</a:t>
            </a:r>
            <a:r>
              <a:rPr lang="en-US" sz="1600" dirty="0" err="1">
                <a:solidFill>
                  <a:srgbClr val="FF0000"/>
                </a:solidFill>
              </a:rPr>
              <a:t>msie</a:t>
            </a:r>
            <a:r>
              <a:rPr lang="en-US" sz="1600" dirty="0">
                <a:solidFill>
                  <a:srgbClr val="FF0000"/>
                </a:solidFill>
              </a:rPr>
              <a:t>') != -1) {</a:t>
            </a:r>
          </a:p>
          <a:p>
            <a:r>
              <a:rPr lang="en-US" sz="1600" dirty="0">
                <a:solidFill>
                  <a:srgbClr val="FF0000"/>
                </a:solidFill>
              </a:rPr>
              <a:t>                 version = </a:t>
            </a:r>
            <a:r>
              <a:rPr lang="en-US" sz="1600" dirty="0" err="1">
                <a:solidFill>
                  <a:srgbClr val="FF0000"/>
                </a:solidFill>
              </a:rPr>
              <a:t>parseInt</a:t>
            </a:r>
            <a:r>
              <a:rPr lang="en-US" sz="1600" dirty="0">
                <a:solidFill>
                  <a:srgbClr val="FF0000"/>
                </a:solidFill>
              </a:rPr>
              <a:t>(</a:t>
            </a:r>
            <a:r>
              <a:rPr lang="en-US" sz="1600" dirty="0" err="1">
                <a:solidFill>
                  <a:srgbClr val="FF0000"/>
                </a:solidFill>
              </a:rPr>
              <a:t>myNav.split</a:t>
            </a:r>
            <a:r>
              <a:rPr lang="en-US" sz="1600" dirty="0">
                <a:solidFill>
                  <a:srgbClr val="FF0000"/>
                </a:solidFill>
              </a:rPr>
              <a:t>('</a:t>
            </a:r>
            <a:r>
              <a:rPr lang="en-US" sz="1600" dirty="0" err="1">
                <a:solidFill>
                  <a:srgbClr val="FF0000"/>
                </a:solidFill>
              </a:rPr>
              <a:t>msie</a:t>
            </a:r>
            <a:r>
              <a:rPr lang="en-US" sz="1600" dirty="0">
                <a:solidFill>
                  <a:srgbClr val="FF0000"/>
                </a:solidFill>
              </a:rPr>
              <a:t>')[1])</a:t>
            </a:r>
          </a:p>
          <a:p>
            <a:r>
              <a:rPr lang="en-US" sz="1600" dirty="0">
                <a:solidFill>
                  <a:srgbClr val="FF0000"/>
                </a:solidFill>
              </a:rPr>
              <a:t>                 return version &gt; 8;</a:t>
            </a:r>
          </a:p>
          <a:p>
            <a:r>
              <a:rPr lang="en-US" sz="1600" dirty="0">
                <a:solidFill>
                  <a:srgbClr val="FF0000"/>
                </a:solidFill>
              </a:rPr>
              <a:t>            }</a:t>
            </a:r>
          </a:p>
          <a:p>
            <a:endParaRPr lang="en-US" sz="1600" dirty="0">
              <a:solidFill>
                <a:srgbClr val="FF0000"/>
              </a:solidFill>
            </a:endParaRPr>
          </a:p>
          <a:p>
            <a:r>
              <a:rPr lang="en-US" sz="1600" dirty="0">
                <a:solidFill>
                  <a:srgbClr val="FF0000"/>
                </a:solidFill>
              </a:rPr>
              <a:t>            return true;</a:t>
            </a:r>
          </a:p>
          <a:p>
            <a:r>
              <a:rPr lang="en-US" sz="1600" dirty="0">
                <a:solidFill>
                  <a:srgbClr val="FF0000"/>
                </a:solidFill>
              </a:rPr>
              <a:t>      }</a:t>
            </a:r>
          </a:p>
          <a:p>
            <a:endParaRPr lang="en-US" sz="1600" dirty="0">
              <a:solidFill>
                <a:srgbClr val="FF0000"/>
              </a:solidFill>
            </a:endParaRPr>
          </a:p>
          <a:p>
            <a:r>
              <a:rPr lang="en-US" sz="1600" dirty="0">
                <a:solidFill>
                  <a:srgbClr val="FF0000"/>
                </a:solidFill>
              </a:rPr>
              <a:t>      if (</a:t>
            </a:r>
            <a:r>
              <a:rPr lang="en-US" sz="1600" dirty="0" err="1">
                <a:solidFill>
                  <a:srgbClr val="FF0000"/>
                </a:solidFill>
              </a:rPr>
              <a:t>isValidBrowser</a:t>
            </a:r>
            <a:r>
              <a:rPr lang="en-US" sz="1600" dirty="0">
                <a:solidFill>
                  <a:srgbClr val="FF0000"/>
                </a:solidFill>
              </a:rPr>
              <a:t>()) {</a:t>
            </a:r>
          </a:p>
          <a:p>
            <a:r>
              <a:rPr lang="en-US" sz="1600" dirty="0"/>
              <a:t>            </a:t>
            </a:r>
            <a:r>
              <a:rPr lang="en-US" sz="1600" dirty="0" err="1"/>
              <a:t>comingSoonMessage.className</a:t>
            </a:r>
            <a:r>
              <a:rPr lang="en-US" sz="1600" dirty="0"/>
              <a:t> = "</a:t>
            </a:r>
            <a:r>
              <a:rPr lang="en-US" sz="1600" dirty="0" err="1"/>
              <a:t>fadeIn</a:t>
            </a:r>
            <a:r>
              <a:rPr lang="en-US" sz="1600" dirty="0"/>
              <a:t>";</a:t>
            </a:r>
          </a:p>
          <a:p>
            <a:r>
              <a:rPr lang="en-US" sz="1600" dirty="0"/>
              <a:t>      } else {</a:t>
            </a:r>
          </a:p>
          <a:p>
            <a:r>
              <a:rPr lang="en-US" sz="1600" dirty="0"/>
              <a:t>            </a:t>
            </a:r>
            <a:r>
              <a:rPr lang="en-US" sz="1600" dirty="0" err="1"/>
              <a:t>comingSoonMessage.className</a:t>
            </a:r>
            <a:r>
              <a:rPr lang="en-US" sz="1600" dirty="0"/>
              <a:t> = "";</a:t>
            </a:r>
          </a:p>
          <a:p>
            <a:r>
              <a:rPr lang="en-US" sz="1600" dirty="0"/>
              <a:t>      }</a:t>
            </a:r>
          </a:p>
          <a:p>
            <a:r>
              <a:rPr lang="en-US" sz="1600" dirty="0"/>
              <a:t>&lt;/script&gt;</a:t>
            </a:r>
          </a:p>
        </p:txBody>
      </p:sp>
      <p:sp>
        <p:nvSpPr>
          <p:cNvPr id="4" name="Right Arrow 3"/>
          <p:cNvSpPr/>
          <p:nvPr/>
        </p:nvSpPr>
        <p:spPr>
          <a:xfrm>
            <a:off x="5769886" y="3466869"/>
            <a:ext cx="691945" cy="5197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535554" y="2572589"/>
            <a:ext cx="5428648" cy="2308324"/>
          </a:xfrm>
          <a:prstGeom prst="rect">
            <a:avLst/>
          </a:prstGeom>
          <a:solidFill>
            <a:schemeClr val="tx2">
              <a:lumMod val="75000"/>
            </a:schemeClr>
          </a:solidFill>
        </p:spPr>
        <p:txBody>
          <a:bodyPr wrap="square" rtlCol="0">
            <a:spAutoFit/>
          </a:bodyPr>
          <a:lstStyle/>
          <a:p>
            <a:r>
              <a:rPr lang="en-US" sz="1600" dirty="0"/>
              <a:t>&lt;script&gt;</a:t>
            </a:r>
          </a:p>
          <a:p>
            <a:r>
              <a:rPr lang="en-US" sz="1600" dirty="0"/>
              <a:t>     </a:t>
            </a:r>
            <a:r>
              <a:rPr lang="en-US" sz="1600" dirty="0" err="1"/>
              <a:t>var</a:t>
            </a:r>
            <a:r>
              <a:rPr lang="en-US" sz="1600" dirty="0"/>
              <a:t> </a:t>
            </a:r>
            <a:r>
              <a:rPr lang="en-US" sz="1600" dirty="0" err="1"/>
              <a:t>comingSoonMessage</a:t>
            </a:r>
            <a:r>
              <a:rPr lang="en-US" sz="1600" dirty="0"/>
              <a:t> = </a:t>
            </a:r>
            <a:r>
              <a:rPr lang="en-US" sz="1600" dirty="0" err="1"/>
              <a:t>document.getElementById</a:t>
            </a:r>
            <a:r>
              <a:rPr lang="en-US" sz="1600" dirty="0"/>
              <a:t>("hidden-message");</a:t>
            </a:r>
          </a:p>
          <a:p>
            <a:r>
              <a:rPr lang="en-US" sz="1600" dirty="0"/>
              <a:t>     </a:t>
            </a:r>
            <a:r>
              <a:rPr lang="en-US" sz="1600" dirty="0">
                <a:solidFill>
                  <a:srgbClr val="00B050"/>
                </a:solidFill>
              </a:rPr>
              <a:t>if (</a:t>
            </a:r>
            <a:r>
              <a:rPr lang="en-US" sz="1600" dirty="0" err="1">
                <a:solidFill>
                  <a:srgbClr val="00B050"/>
                </a:solidFill>
              </a:rPr>
              <a:t>Modernizr.cssanimations</a:t>
            </a:r>
            <a:r>
              <a:rPr lang="en-US" sz="1600" dirty="0">
                <a:solidFill>
                  <a:srgbClr val="00B050"/>
                </a:solidFill>
              </a:rPr>
              <a:t>) {</a:t>
            </a:r>
          </a:p>
          <a:p>
            <a:r>
              <a:rPr lang="en-US" sz="1600" dirty="0"/>
              <a:t>          </a:t>
            </a:r>
            <a:r>
              <a:rPr lang="en-US" sz="1600" dirty="0" err="1"/>
              <a:t>comingSoonMessage.className</a:t>
            </a:r>
            <a:r>
              <a:rPr lang="en-US" sz="1600" dirty="0"/>
              <a:t> = "</a:t>
            </a:r>
            <a:r>
              <a:rPr lang="en-US" sz="1600" dirty="0" err="1"/>
              <a:t>fadeIn</a:t>
            </a:r>
            <a:r>
              <a:rPr lang="en-US" sz="1600" dirty="0"/>
              <a:t>";</a:t>
            </a:r>
          </a:p>
          <a:p>
            <a:r>
              <a:rPr lang="en-US" sz="1600" dirty="0"/>
              <a:t>     } else {</a:t>
            </a:r>
          </a:p>
          <a:p>
            <a:r>
              <a:rPr lang="en-US" sz="1600" dirty="0"/>
              <a:t>          </a:t>
            </a:r>
            <a:r>
              <a:rPr lang="en-US" sz="1600" dirty="0" err="1"/>
              <a:t>comingSoonMessage.className</a:t>
            </a:r>
            <a:r>
              <a:rPr lang="en-US" sz="1600" dirty="0"/>
              <a:t> = "";</a:t>
            </a:r>
          </a:p>
          <a:p>
            <a:r>
              <a:rPr lang="en-US" sz="1600" dirty="0"/>
              <a:t>     }</a:t>
            </a:r>
          </a:p>
          <a:p>
            <a:r>
              <a:rPr lang="en-US" sz="1600" dirty="0"/>
              <a:t>&lt;/script&gt;</a:t>
            </a:r>
          </a:p>
        </p:txBody>
      </p:sp>
      <p:pic>
        <p:nvPicPr>
          <p:cNvPr id="6" name="Picture 5">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66480" y="5213042"/>
            <a:ext cx="1997722" cy="1389040"/>
          </a:xfrm>
          <a:prstGeom prst="rect">
            <a:avLst/>
          </a:prstGeom>
        </p:spPr>
      </p:pic>
      <p:sp>
        <p:nvSpPr>
          <p:cNvPr id="7" name="Multiply 6"/>
          <p:cNvSpPr/>
          <p:nvPr/>
        </p:nvSpPr>
        <p:spPr>
          <a:xfrm>
            <a:off x="267515" y="972153"/>
            <a:ext cx="5428648" cy="5509200"/>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 name="TextBox 8"/>
          <p:cNvSpPr txBox="1"/>
          <p:nvPr/>
        </p:nvSpPr>
        <p:spPr>
          <a:xfrm>
            <a:off x="6535554" y="1605146"/>
            <a:ext cx="5158143" cy="523220"/>
          </a:xfrm>
          <a:prstGeom prst="rect">
            <a:avLst/>
          </a:prstGeom>
          <a:noFill/>
        </p:spPr>
        <p:txBody>
          <a:bodyPr wrap="none" rtlCol="0">
            <a:spAutoFit/>
          </a:bodyPr>
          <a:lstStyle/>
          <a:p>
            <a:r>
              <a:rPr lang="en-US" sz="2800" dirty="0" smtClean="0">
                <a:solidFill>
                  <a:schemeClr val="bg1"/>
                </a:solidFill>
              </a:rPr>
              <a:t>Code for features, not browsers</a:t>
            </a:r>
            <a:endParaRPr lang="en-US" sz="2800" dirty="0">
              <a:solidFill>
                <a:schemeClr val="bg1"/>
              </a:solidFill>
            </a:endParaRPr>
          </a:p>
        </p:txBody>
      </p:sp>
    </p:spTree>
    <p:extLst>
      <p:ext uri="{BB962C8B-B14F-4D97-AF65-F5344CB8AC3E}">
        <p14:creationId xmlns:p14="http://schemas.microsoft.com/office/powerpoint/2010/main" val="1034524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895154"/>
            <a:ext cx="12192000" cy="5962846"/>
          </a:xfrm>
          <a:prstGeom prst="rect">
            <a:avLst/>
          </a:prstGeom>
          <a:solidFill>
            <a:srgbClr val="F3F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Responsive and plug-in free</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1570" y="895154"/>
            <a:ext cx="7344077" cy="5508058"/>
          </a:xfrm>
          <a:prstGeom prst="rect">
            <a:avLst/>
          </a:prstGeom>
        </p:spPr>
      </p:pic>
      <p:sp>
        <p:nvSpPr>
          <p:cNvPr id="6" name="TextBox 5"/>
          <p:cNvSpPr txBox="1"/>
          <p:nvPr/>
        </p:nvSpPr>
        <p:spPr>
          <a:xfrm>
            <a:off x="3583005" y="6386373"/>
            <a:ext cx="5025991" cy="369332"/>
          </a:xfrm>
          <a:prstGeom prst="rect">
            <a:avLst/>
          </a:prstGeom>
          <a:noFill/>
        </p:spPr>
        <p:txBody>
          <a:bodyPr wrap="square" rtlCol="0">
            <a:spAutoFit/>
          </a:bodyPr>
          <a:lstStyle/>
          <a:p>
            <a:r>
              <a:rPr lang="en-US" dirty="0">
                <a:solidFill>
                  <a:srgbClr val="BE6700"/>
                </a:solidFill>
              </a:rPr>
              <a:t>http://bradfrost.com/blog/post/this-is-the-web/</a:t>
            </a:r>
          </a:p>
        </p:txBody>
      </p:sp>
    </p:spTree>
    <p:extLst>
      <p:ext uri="{BB962C8B-B14F-4D97-AF65-F5344CB8AC3E}">
        <p14:creationId xmlns:p14="http://schemas.microsoft.com/office/powerpoint/2010/main" val="2228519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895154"/>
            <a:ext cx="12192000" cy="5962846"/>
          </a:xfrm>
          <a:prstGeom prst="rect">
            <a:avLst/>
          </a:prstGeom>
          <a:solidFill>
            <a:srgbClr val="F3F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Responsive and plug-in free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1569" y="1068404"/>
            <a:ext cx="7344077" cy="5508058"/>
          </a:xfrm>
          <a:prstGeom prst="rect">
            <a:avLst/>
          </a:prstGeom>
        </p:spPr>
      </p:pic>
      <p:sp>
        <p:nvSpPr>
          <p:cNvPr id="6" name="TextBox 5"/>
          <p:cNvSpPr txBox="1"/>
          <p:nvPr/>
        </p:nvSpPr>
        <p:spPr>
          <a:xfrm>
            <a:off x="3583005" y="6386373"/>
            <a:ext cx="5025991" cy="369332"/>
          </a:xfrm>
          <a:prstGeom prst="rect">
            <a:avLst/>
          </a:prstGeom>
          <a:noFill/>
        </p:spPr>
        <p:txBody>
          <a:bodyPr wrap="square" rtlCol="0">
            <a:spAutoFit/>
          </a:bodyPr>
          <a:lstStyle/>
          <a:p>
            <a:r>
              <a:rPr lang="en-US" dirty="0">
                <a:solidFill>
                  <a:srgbClr val="BE6700"/>
                </a:solidFill>
              </a:rPr>
              <a:t>http://bradfrost.com/blog/post/this-is-the-web/</a:t>
            </a:r>
          </a:p>
        </p:txBody>
      </p:sp>
    </p:spTree>
    <p:extLst>
      <p:ext uri="{BB962C8B-B14F-4D97-AF65-F5344CB8AC3E}">
        <p14:creationId xmlns:p14="http://schemas.microsoft.com/office/powerpoint/2010/main" val="5491558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88" y="-154968"/>
            <a:ext cx="11079822" cy="1325563"/>
          </a:xfrm>
        </p:spPr>
        <p:txBody>
          <a:bodyPr/>
          <a:lstStyle/>
          <a:p>
            <a:r>
              <a:rPr lang="en-US" dirty="0" smtClean="0"/>
              <a:t>Today’s Agenda</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0A164282-434E-41D4-9582-783D542A7B68}" type="slidenum">
              <a:rPr lang="en-US" smtClean="0"/>
              <a:t>2</a:t>
            </a:fld>
            <a:endParaRPr lang="en-US"/>
          </a:p>
        </p:txBody>
      </p:sp>
      <p:sp>
        <p:nvSpPr>
          <p:cNvPr id="5" name="Text Placeholder 4"/>
          <p:cNvSpPr>
            <a:spLocks noGrp="1"/>
          </p:cNvSpPr>
          <p:nvPr>
            <p:ph type="body" sz="quarter" idx="13"/>
          </p:nvPr>
        </p:nvSpPr>
        <p:spPr/>
        <p:txBody>
          <a:bodyPr/>
          <a:lstStyle/>
          <a:p>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2714697971"/>
              </p:ext>
            </p:extLst>
          </p:nvPr>
        </p:nvGraphicFramePr>
        <p:xfrm>
          <a:off x="454816" y="1031200"/>
          <a:ext cx="11483183" cy="5634204"/>
        </p:xfrm>
        <a:graphic>
          <a:graphicData uri="http://schemas.openxmlformats.org/drawingml/2006/table">
            <a:tbl>
              <a:tblPr firstRow="1" bandRow="1">
                <a:tableStyleId>{6E25E649-3F16-4E02-A733-19D2CDBF48F0}</a:tableStyleId>
              </a:tblPr>
              <a:tblGrid>
                <a:gridCol w="8350512">
                  <a:extLst>
                    <a:ext uri="{9D8B030D-6E8A-4147-A177-3AD203B41FA5}">
                      <a16:colId xmlns:a16="http://schemas.microsoft.com/office/drawing/2014/main" val="20000"/>
                    </a:ext>
                  </a:extLst>
                </a:gridCol>
                <a:gridCol w="1662043">
                  <a:extLst>
                    <a:ext uri="{9D8B030D-6E8A-4147-A177-3AD203B41FA5}">
                      <a16:colId xmlns:a16="http://schemas.microsoft.com/office/drawing/2014/main" val="20001"/>
                    </a:ext>
                  </a:extLst>
                </a:gridCol>
                <a:gridCol w="1470628">
                  <a:extLst>
                    <a:ext uri="{9D8B030D-6E8A-4147-A177-3AD203B41FA5}">
                      <a16:colId xmlns:a16="http://schemas.microsoft.com/office/drawing/2014/main" val="20002"/>
                    </a:ext>
                  </a:extLst>
                </a:gridCol>
              </a:tblGrid>
              <a:tr h="409188">
                <a:tc>
                  <a:txBody>
                    <a:bodyPr/>
                    <a:lstStyle/>
                    <a:p>
                      <a:r>
                        <a:rPr lang="en-US" sz="2000" dirty="0" smtClean="0"/>
                        <a:t>Session</a:t>
                      </a:r>
                      <a:endParaRPr lang="en-US" sz="2000" dirty="0"/>
                    </a:p>
                  </a:txBody>
                  <a:tcPr marL="45720" marR="45720"/>
                </a:tc>
                <a:tc>
                  <a:txBody>
                    <a:bodyPr/>
                    <a:lstStyle/>
                    <a:p>
                      <a:r>
                        <a:rPr lang="en-US" sz="2000" dirty="0" smtClean="0"/>
                        <a:t>Start</a:t>
                      </a:r>
                      <a:endParaRPr lang="en-US" sz="2000" dirty="0"/>
                    </a:p>
                  </a:txBody>
                  <a:tcPr marL="45720" marR="45720"/>
                </a:tc>
                <a:tc>
                  <a:txBody>
                    <a:bodyPr/>
                    <a:lstStyle/>
                    <a:p>
                      <a:r>
                        <a:rPr lang="en-US" sz="2000" dirty="0" smtClean="0"/>
                        <a:t>End</a:t>
                      </a:r>
                      <a:endParaRPr lang="en-US" sz="2000" dirty="0"/>
                    </a:p>
                  </a:txBody>
                  <a:tcPr marL="45720" marR="45720"/>
                </a:tc>
                <a:extLst>
                  <a:ext uri="{0D108BD9-81ED-4DB2-BD59-A6C34878D82A}">
                    <a16:rowId xmlns:a16="http://schemas.microsoft.com/office/drawing/2014/main" val="10000"/>
                  </a:ext>
                </a:extLst>
              </a:tr>
              <a:tr h="409188">
                <a:tc>
                  <a:txBody>
                    <a:bodyPr/>
                    <a:lstStyle/>
                    <a:p>
                      <a:r>
                        <a:rPr lang="en-US" sz="2000" dirty="0" smtClean="0">
                          <a:solidFill>
                            <a:srgbClr val="000000"/>
                          </a:solidFill>
                        </a:rPr>
                        <a:t>Keynote</a:t>
                      </a:r>
                      <a:endParaRPr lang="en-US" sz="2000" dirty="0">
                        <a:solidFill>
                          <a:srgbClr val="000000"/>
                        </a:solidFill>
                      </a:endParaRPr>
                    </a:p>
                  </a:txBody>
                  <a:tcPr marL="45720" marR="45720">
                    <a:solidFill>
                      <a:srgbClr val="E7F2FC"/>
                    </a:solidFill>
                  </a:tcPr>
                </a:tc>
                <a:tc>
                  <a:txBody>
                    <a:bodyPr/>
                    <a:lstStyle/>
                    <a:p>
                      <a:r>
                        <a:rPr lang="en-US" sz="2000" dirty="0" smtClean="0">
                          <a:solidFill>
                            <a:srgbClr val="000000"/>
                          </a:solidFill>
                        </a:rPr>
                        <a:t>8:30</a:t>
                      </a:r>
                      <a:endParaRPr lang="en-US" sz="2000" dirty="0">
                        <a:solidFill>
                          <a:srgbClr val="000000"/>
                        </a:solidFill>
                      </a:endParaRPr>
                    </a:p>
                  </a:txBody>
                  <a:tcPr marL="45720" marR="45720">
                    <a:solidFill>
                      <a:srgbClr val="E7F2FC"/>
                    </a:solidFill>
                  </a:tcPr>
                </a:tc>
                <a:tc>
                  <a:txBody>
                    <a:bodyPr/>
                    <a:lstStyle/>
                    <a:p>
                      <a:r>
                        <a:rPr lang="en-US" sz="2000" dirty="0" smtClean="0">
                          <a:solidFill>
                            <a:srgbClr val="000000"/>
                          </a:solidFill>
                        </a:rPr>
                        <a:t>9:00</a:t>
                      </a:r>
                      <a:endParaRPr lang="en-US" sz="2000" dirty="0">
                        <a:solidFill>
                          <a:srgbClr val="000000"/>
                        </a:solidFill>
                      </a:endParaRPr>
                    </a:p>
                  </a:txBody>
                  <a:tcPr marL="45720" marR="45720">
                    <a:solidFill>
                      <a:srgbClr val="E7F2FC"/>
                    </a:solidFill>
                  </a:tcPr>
                </a:tc>
                <a:extLst>
                  <a:ext uri="{0D108BD9-81ED-4DB2-BD59-A6C34878D82A}">
                    <a16:rowId xmlns:a16="http://schemas.microsoft.com/office/drawing/2014/main" val="10001"/>
                  </a:ext>
                </a:extLst>
              </a:tr>
              <a:tr h="409188">
                <a:tc>
                  <a:txBody>
                    <a:bodyPr/>
                    <a:lstStyle/>
                    <a:p>
                      <a:r>
                        <a:rPr lang="en-US" sz="2000" dirty="0" smtClean="0">
                          <a:solidFill>
                            <a:srgbClr val="000000"/>
                          </a:solidFill>
                        </a:rPr>
                        <a:t>Introduction to ASP.NET and Visual Studio 2015 Web Tools</a:t>
                      </a:r>
                      <a:endParaRPr lang="en-US" sz="2000" dirty="0">
                        <a:solidFill>
                          <a:srgbClr val="000000"/>
                        </a:solidFill>
                      </a:endParaRPr>
                    </a:p>
                  </a:txBody>
                  <a:tcPr marL="45720" marR="45720"/>
                </a:tc>
                <a:tc>
                  <a:txBody>
                    <a:bodyPr/>
                    <a:lstStyle/>
                    <a:p>
                      <a:r>
                        <a:rPr lang="en-US" sz="2000" dirty="0" smtClean="0">
                          <a:solidFill>
                            <a:srgbClr val="000000"/>
                          </a:solidFill>
                        </a:rPr>
                        <a:t>9:00</a:t>
                      </a:r>
                      <a:endParaRPr lang="en-US" sz="2000" dirty="0">
                        <a:solidFill>
                          <a:srgbClr val="000000"/>
                        </a:solidFill>
                      </a:endParaRPr>
                    </a:p>
                  </a:txBody>
                  <a:tcPr marL="45720" marR="45720"/>
                </a:tc>
                <a:tc>
                  <a:txBody>
                    <a:bodyPr/>
                    <a:lstStyle/>
                    <a:p>
                      <a:r>
                        <a:rPr lang="en-US" sz="2000" dirty="0" smtClean="0">
                          <a:solidFill>
                            <a:srgbClr val="000000"/>
                          </a:solidFill>
                        </a:rPr>
                        <a:t>10:00</a:t>
                      </a:r>
                      <a:endParaRPr lang="en-US" sz="2000" dirty="0">
                        <a:solidFill>
                          <a:srgbClr val="000000"/>
                        </a:solidFill>
                      </a:endParaRPr>
                    </a:p>
                  </a:txBody>
                  <a:tcPr marL="45720" marR="45720"/>
                </a:tc>
                <a:extLst>
                  <a:ext uri="{0D108BD9-81ED-4DB2-BD59-A6C34878D82A}">
                    <a16:rowId xmlns:a16="http://schemas.microsoft.com/office/drawing/2014/main" val="10002"/>
                  </a:ext>
                </a:extLst>
              </a:tr>
              <a:tr h="409188">
                <a:tc>
                  <a:txBody>
                    <a:bodyPr/>
                    <a:lstStyle/>
                    <a:p>
                      <a:r>
                        <a:rPr lang="en-US" sz="2000" dirty="0" smtClean="0">
                          <a:solidFill>
                            <a:srgbClr val="000000"/>
                          </a:solidFill>
                        </a:rPr>
                        <a:t>Building Web Applications using the latest ASP.NET technologies</a:t>
                      </a:r>
                      <a:endParaRPr lang="en-US" sz="2000" dirty="0">
                        <a:solidFill>
                          <a:srgbClr val="000000"/>
                        </a:solidFill>
                      </a:endParaRPr>
                    </a:p>
                  </a:txBody>
                  <a:tcPr marL="45720" marR="45720"/>
                </a:tc>
                <a:tc>
                  <a:txBody>
                    <a:bodyPr/>
                    <a:lstStyle/>
                    <a:p>
                      <a:r>
                        <a:rPr lang="en-US" sz="2000" dirty="0" smtClean="0">
                          <a:solidFill>
                            <a:srgbClr val="000000"/>
                          </a:solidFill>
                        </a:rPr>
                        <a:t>10:00</a:t>
                      </a:r>
                      <a:endParaRPr lang="en-US" sz="2000" dirty="0">
                        <a:solidFill>
                          <a:srgbClr val="000000"/>
                        </a:solidFill>
                      </a:endParaRPr>
                    </a:p>
                  </a:txBody>
                  <a:tcPr marL="45720" marR="45720"/>
                </a:tc>
                <a:tc>
                  <a:txBody>
                    <a:bodyPr/>
                    <a:lstStyle/>
                    <a:p>
                      <a:r>
                        <a:rPr lang="en-US" sz="2000" dirty="0" smtClean="0">
                          <a:solidFill>
                            <a:srgbClr val="000000"/>
                          </a:solidFill>
                        </a:rPr>
                        <a:t>11:00</a:t>
                      </a:r>
                      <a:endParaRPr lang="en-US" sz="2000" dirty="0">
                        <a:solidFill>
                          <a:srgbClr val="000000"/>
                        </a:solidFill>
                      </a:endParaRPr>
                    </a:p>
                  </a:txBody>
                  <a:tcPr marL="45720" marR="45720"/>
                </a:tc>
                <a:extLst>
                  <a:ext uri="{0D108BD9-81ED-4DB2-BD59-A6C34878D82A}">
                    <a16:rowId xmlns:a16="http://schemas.microsoft.com/office/drawing/2014/main" val="10003"/>
                  </a:ext>
                </a:extLst>
              </a:tr>
              <a:tr h="409188">
                <a:tc>
                  <a:txBody>
                    <a:bodyPr/>
                    <a:lstStyle/>
                    <a:p>
                      <a:r>
                        <a:rPr lang="en-US" sz="2000" dirty="0" smtClean="0">
                          <a:solidFill>
                            <a:srgbClr val="000000"/>
                          </a:solidFill>
                        </a:rPr>
                        <a:t>Break</a:t>
                      </a:r>
                      <a:endParaRPr lang="en-US" sz="2000" dirty="0">
                        <a:solidFill>
                          <a:srgbClr val="000000"/>
                        </a:solidFill>
                      </a:endParaRPr>
                    </a:p>
                  </a:txBody>
                  <a:tcPr marL="45720" marR="45720"/>
                </a:tc>
                <a:tc>
                  <a:txBody>
                    <a:bodyPr/>
                    <a:lstStyle/>
                    <a:p>
                      <a:r>
                        <a:rPr lang="en-US" sz="2000" dirty="0" smtClean="0">
                          <a:solidFill>
                            <a:srgbClr val="000000"/>
                          </a:solidFill>
                        </a:rPr>
                        <a:t>11:00</a:t>
                      </a:r>
                      <a:endParaRPr lang="en-US" sz="2000" dirty="0">
                        <a:solidFill>
                          <a:srgbClr val="000000"/>
                        </a:solidFill>
                      </a:endParaRPr>
                    </a:p>
                  </a:txBody>
                  <a:tcPr marL="45720" marR="45720"/>
                </a:tc>
                <a:tc>
                  <a:txBody>
                    <a:bodyPr/>
                    <a:lstStyle/>
                    <a:p>
                      <a:r>
                        <a:rPr lang="en-US" sz="2000" dirty="0" smtClean="0">
                          <a:solidFill>
                            <a:srgbClr val="000000"/>
                          </a:solidFill>
                        </a:rPr>
                        <a:t>11:15</a:t>
                      </a:r>
                      <a:endParaRPr lang="en-US" sz="2000" dirty="0">
                        <a:solidFill>
                          <a:srgbClr val="000000"/>
                        </a:solidFill>
                      </a:endParaRPr>
                    </a:p>
                  </a:txBody>
                  <a:tcPr marL="45720" marR="45720"/>
                </a:tc>
                <a:extLst>
                  <a:ext uri="{0D108BD9-81ED-4DB2-BD59-A6C34878D82A}">
                    <a16:rowId xmlns:a16="http://schemas.microsoft.com/office/drawing/2014/main" val="10004"/>
                  </a:ext>
                </a:extLst>
              </a:tr>
              <a:tr h="723948">
                <a:tc>
                  <a:txBody>
                    <a:bodyPr/>
                    <a:lstStyle/>
                    <a:p>
                      <a:r>
                        <a:rPr lang="en-US" sz="2000" dirty="0" smtClean="0">
                          <a:solidFill>
                            <a:srgbClr val="000000"/>
                          </a:solidFill>
                        </a:rPr>
                        <a:t>Building web front ends for both desktop and mobile using the latest web standards</a:t>
                      </a:r>
                      <a:endParaRPr lang="en-US" sz="2000" dirty="0">
                        <a:solidFill>
                          <a:srgbClr val="000000"/>
                        </a:solidFill>
                      </a:endParaRPr>
                    </a:p>
                  </a:txBody>
                  <a:tcPr marL="45720" marR="45720">
                    <a:solidFill>
                      <a:srgbClr val="FFC000"/>
                    </a:solidFill>
                  </a:tcPr>
                </a:tc>
                <a:tc>
                  <a:txBody>
                    <a:bodyPr/>
                    <a:lstStyle/>
                    <a:p>
                      <a:r>
                        <a:rPr lang="en-US" sz="2000" dirty="0" smtClean="0">
                          <a:solidFill>
                            <a:srgbClr val="000000"/>
                          </a:solidFill>
                        </a:rPr>
                        <a:t>11:15</a:t>
                      </a:r>
                      <a:endParaRPr lang="en-US" sz="2000" dirty="0">
                        <a:solidFill>
                          <a:srgbClr val="000000"/>
                        </a:solidFill>
                      </a:endParaRPr>
                    </a:p>
                  </a:txBody>
                  <a:tcPr marL="45720" marR="45720">
                    <a:solidFill>
                      <a:srgbClr val="FFC000"/>
                    </a:solidFill>
                  </a:tcPr>
                </a:tc>
                <a:tc>
                  <a:txBody>
                    <a:bodyPr/>
                    <a:lstStyle/>
                    <a:p>
                      <a:r>
                        <a:rPr lang="en-US" sz="2000" dirty="0" smtClean="0">
                          <a:solidFill>
                            <a:srgbClr val="000000"/>
                          </a:solidFill>
                        </a:rPr>
                        <a:t>12:15</a:t>
                      </a:r>
                      <a:endParaRPr lang="en-US" sz="2000" dirty="0">
                        <a:solidFill>
                          <a:srgbClr val="000000"/>
                        </a:solidFill>
                      </a:endParaRPr>
                    </a:p>
                  </a:txBody>
                  <a:tcPr marL="45720" marR="45720">
                    <a:solidFill>
                      <a:srgbClr val="FFC000"/>
                    </a:solidFill>
                  </a:tcPr>
                </a:tc>
                <a:extLst>
                  <a:ext uri="{0D108BD9-81ED-4DB2-BD59-A6C34878D82A}">
                    <a16:rowId xmlns:a16="http://schemas.microsoft.com/office/drawing/2014/main" val="10005"/>
                  </a:ext>
                </a:extLst>
              </a:tr>
              <a:tr h="409188">
                <a:tc>
                  <a:txBody>
                    <a:bodyPr/>
                    <a:lstStyle/>
                    <a:p>
                      <a:r>
                        <a:rPr lang="en-US" sz="2000" dirty="0" smtClean="0">
                          <a:solidFill>
                            <a:srgbClr val="000000"/>
                          </a:solidFill>
                        </a:rPr>
                        <a:t>Lunch</a:t>
                      </a:r>
                      <a:endParaRPr lang="en-US" sz="2000" dirty="0">
                        <a:solidFill>
                          <a:srgbClr val="000000"/>
                        </a:solidFill>
                      </a:endParaRPr>
                    </a:p>
                  </a:txBody>
                  <a:tcPr marL="45720" marR="45720"/>
                </a:tc>
                <a:tc>
                  <a:txBody>
                    <a:bodyPr/>
                    <a:lstStyle/>
                    <a:p>
                      <a:r>
                        <a:rPr lang="en-US" sz="2000" dirty="0" smtClean="0">
                          <a:solidFill>
                            <a:srgbClr val="000000"/>
                          </a:solidFill>
                        </a:rPr>
                        <a:t>12:15</a:t>
                      </a:r>
                      <a:endParaRPr lang="en-US" sz="2000" dirty="0">
                        <a:solidFill>
                          <a:srgbClr val="000000"/>
                        </a:solidFill>
                      </a:endParaRPr>
                    </a:p>
                  </a:txBody>
                  <a:tcPr marL="45720" marR="45720"/>
                </a:tc>
                <a:tc>
                  <a:txBody>
                    <a:bodyPr/>
                    <a:lstStyle/>
                    <a:p>
                      <a:r>
                        <a:rPr lang="en-US" sz="2000" dirty="0" smtClean="0">
                          <a:solidFill>
                            <a:srgbClr val="000000"/>
                          </a:solidFill>
                        </a:rPr>
                        <a:t>1:15</a:t>
                      </a:r>
                      <a:endParaRPr lang="en-US" sz="2000" dirty="0">
                        <a:solidFill>
                          <a:srgbClr val="000000"/>
                        </a:solidFill>
                      </a:endParaRPr>
                    </a:p>
                  </a:txBody>
                  <a:tcPr marL="45720" marR="45720"/>
                </a:tc>
                <a:extLst>
                  <a:ext uri="{0D108BD9-81ED-4DB2-BD59-A6C34878D82A}">
                    <a16:rowId xmlns:a16="http://schemas.microsoft.com/office/drawing/2014/main" val="10006"/>
                  </a:ext>
                </a:extLst>
              </a:tr>
              <a:tr h="409188">
                <a:tc>
                  <a:txBody>
                    <a:bodyPr/>
                    <a:lstStyle/>
                    <a:p>
                      <a:r>
                        <a:rPr lang="en-US" sz="2000" dirty="0" smtClean="0">
                          <a:solidFill>
                            <a:srgbClr val="000000"/>
                          </a:solidFill>
                        </a:rPr>
                        <a:t>API Services for both web and devices</a:t>
                      </a:r>
                      <a:endParaRPr lang="en-US" sz="2000" dirty="0">
                        <a:solidFill>
                          <a:srgbClr val="000000"/>
                        </a:solidFill>
                      </a:endParaRPr>
                    </a:p>
                  </a:txBody>
                  <a:tcPr marL="45720" marR="45720"/>
                </a:tc>
                <a:tc>
                  <a:txBody>
                    <a:bodyPr/>
                    <a:lstStyle/>
                    <a:p>
                      <a:r>
                        <a:rPr lang="en-US" sz="2000" dirty="0" smtClean="0">
                          <a:solidFill>
                            <a:srgbClr val="000000"/>
                          </a:solidFill>
                        </a:rPr>
                        <a:t>1:15</a:t>
                      </a:r>
                      <a:endParaRPr lang="en-US" sz="2000" dirty="0">
                        <a:solidFill>
                          <a:srgbClr val="000000"/>
                        </a:solidFill>
                      </a:endParaRPr>
                    </a:p>
                  </a:txBody>
                  <a:tcPr marL="45720" marR="45720"/>
                </a:tc>
                <a:tc>
                  <a:txBody>
                    <a:bodyPr/>
                    <a:lstStyle/>
                    <a:p>
                      <a:r>
                        <a:rPr lang="en-US" sz="2000" dirty="0" smtClean="0">
                          <a:solidFill>
                            <a:srgbClr val="000000"/>
                          </a:solidFill>
                        </a:rPr>
                        <a:t>2:15</a:t>
                      </a:r>
                      <a:endParaRPr lang="en-US" sz="2000" dirty="0">
                        <a:solidFill>
                          <a:srgbClr val="000000"/>
                        </a:solidFill>
                      </a:endParaRPr>
                    </a:p>
                  </a:txBody>
                  <a:tcPr marL="45720" marR="45720"/>
                </a:tc>
                <a:extLst>
                  <a:ext uri="{0D108BD9-81ED-4DB2-BD59-A6C34878D82A}">
                    <a16:rowId xmlns:a16="http://schemas.microsoft.com/office/drawing/2014/main" val="10007"/>
                  </a:ext>
                </a:extLst>
              </a:tr>
              <a:tr h="409188">
                <a:tc>
                  <a:txBody>
                    <a:bodyPr/>
                    <a:lstStyle/>
                    <a:p>
                      <a:r>
                        <a:rPr lang="en-US" sz="2000" dirty="0" smtClean="0">
                          <a:solidFill>
                            <a:srgbClr val="000000"/>
                          </a:solidFill>
                        </a:rPr>
                        <a:t>Running, improving and maintaining a site in the real world</a:t>
                      </a:r>
                      <a:endParaRPr lang="en-US" sz="2000" dirty="0">
                        <a:solidFill>
                          <a:srgbClr val="000000"/>
                        </a:solidFill>
                      </a:endParaRPr>
                    </a:p>
                  </a:txBody>
                  <a:tcPr marL="45720" marR="45720"/>
                </a:tc>
                <a:tc>
                  <a:txBody>
                    <a:bodyPr/>
                    <a:lstStyle/>
                    <a:p>
                      <a:r>
                        <a:rPr lang="en-US" sz="2000" dirty="0" smtClean="0">
                          <a:solidFill>
                            <a:srgbClr val="000000"/>
                          </a:solidFill>
                        </a:rPr>
                        <a:t>2:15</a:t>
                      </a:r>
                      <a:endParaRPr lang="en-US" sz="2000" dirty="0">
                        <a:solidFill>
                          <a:srgbClr val="000000"/>
                        </a:solidFill>
                      </a:endParaRPr>
                    </a:p>
                  </a:txBody>
                  <a:tcPr marL="45720" marR="45720"/>
                </a:tc>
                <a:tc>
                  <a:txBody>
                    <a:bodyPr/>
                    <a:lstStyle/>
                    <a:p>
                      <a:r>
                        <a:rPr lang="en-US" sz="2000" dirty="0" smtClean="0">
                          <a:solidFill>
                            <a:srgbClr val="000000"/>
                          </a:solidFill>
                        </a:rPr>
                        <a:t>3:15</a:t>
                      </a:r>
                      <a:endParaRPr lang="en-US" sz="2000" dirty="0">
                        <a:solidFill>
                          <a:srgbClr val="000000"/>
                        </a:solidFill>
                      </a:endParaRPr>
                    </a:p>
                  </a:txBody>
                  <a:tcPr marL="45720" marR="45720"/>
                </a:tc>
                <a:extLst>
                  <a:ext uri="{0D108BD9-81ED-4DB2-BD59-A6C34878D82A}">
                    <a16:rowId xmlns:a16="http://schemas.microsoft.com/office/drawing/2014/main" val="10008"/>
                  </a:ext>
                </a:extLst>
              </a:tr>
              <a:tr h="409188">
                <a:tc>
                  <a:txBody>
                    <a:bodyPr/>
                    <a:lstStyle/>
                    <a:p>
                      <a:r>
                        <a:rPr lang="en-US" sz="2000" dirty="0" smtClean="0">
                          <a:solidFill>
                            <a:srgbClr val="000000"/>
                          </a:solidFill>
                        </a:rPr>
                        <a:t>Break</a:t>
                      </a:r>
                      <a:endParaRPr lang="en-US" sz="2000" dirty="0">
                        <a:solidFill>
                          <a:srgbClr val="000000"/>
                        </a:solidFill>
                      </a:endParaRPr>
                    </a:p>
                  </a:txBody>
                  <a:tcPr marL="45720" marR="45720"/>
                </a:tc>
                <a:tc>
                  <a:txBody>
                    <a:bodyPr/>
                    <a:lstStyle/>
                    <a:p>
                      <a:r>
                        <a:rPr lang="en-US" sz="2000" dirty="0" smtClean="0">
                          <a:solidFill>
                            <a:srgbClr val="000000"/>
                          </a:solidFill>
                        </a:rPr>
                        <a:t>3:15</a:t>
                      </a:r>
                      <a:endParaRPr lang="en-US" sz="2000" dirty="0">
                        <a:solidFill>
                          <a:srgbClr val="000000"/>
                        </a:solidFill>
                      </a:endParaRPr>
                    </a:p>
                  </a:txBody>
                  <a:tcPr marL="45720" marR="45720"/>
                </a:tc>
                <a:tc>
                  <a:txBody>
                    <a:bodyPr/>
                    <a:lstStyle/>
                    <a:p>
                      <a:r>
                        <a:rPr lang="en-US" sz="2000" dirty="0" smtClean="0">
                          <a:solidFill>
                            <a:srgbClr val="000000"/>
                          </a:solidFill>
                        </a:rPr>
                        <a:t>3:30</a:t>
                      </a:r>
                      <a:endParaRPr lang="en-US" sz="2000" dirty="0">
                        <a:solidFill>
                          <a:srgbClr val="000000"/>
                        </a:solidFill>
                      </a:endParaRPr>
                    </a:p>
                  </a:txBody>
                  <a:tcPr marL="45720" marR="45720"/>
                </a:tc>
                <a:extLst>
                  <a:ext uri="{0D108BD9-81ED-4DB2-BD59-A6C34878D82A}">
                    <a16:rowId xmlns:a16="http://schemas.microsoft.com/office/drawing/2014/main" val="10009"/>
                  </a:ext>
                </a:extLst>
              </a:tr>
              <a:tr h="409188">
                <a:tc>
                  <a:txBody>
                    <a:bodyPr/>
                    <a:lstStyle/>
                    <a:p>
                      <a:r>
                        <a:rPr lang="en-US" sz="2000" dirty="0" smtClean="0">
                          <a:solidFill>
                            <a:srgbClr val="000000"/>
                          </a:solidFill>
                        </a:rPr>
                        <a:t>Real-time Communications</a:t>
                      </a:r>
                      <a:r>
                        <a:rPr lang="en-US" sz="2000" baseline="0" dirty="0" smtClean="0">
                          <a:solidFill>
                            <a:srgbClr val="000000"/>
                          </a:solidFill>
                        </a:rPr>
                        <a:t> with </a:t>
                      </a:r>
                      <a:r>
                        <a:rPr lang="en-US" sz="2000" dirty="0" smtClean="0">
                          <a:solidFill>
                            <a:srgbClr val="000000"/>
                          </a:solidFill>
                        </a:rPr>
                        <a:t>SignalR</a:t>
                      </a:r>
                    </a:p>
                  </a:txBody>
                  <a:tcPr marL="45720" marR="45720"/>
                </a:tc>
                <a:tc>
                  <a:txBody>
                    <a:bodyPr/>
                    <a:lstStyle/>
                    <a:p>
                      <a:r>
                        <a:rPr lang="en-US" sz="2000" dirty="0" smtClean="0">
                          <a:solidFill>
                            <a:srgbClr val="000000"/>
                          </a:solidFill>
                        </a:rPr>
                        <a:t>3:30</a:t>
                      </a:r>
                      <a:endParaRPr lang="en-US" sz="2000" dirty="0">
                        <a:solidFill>
                          <a:srgbClr val="000000"/>
                        </a:solidFill>
                      </a:endParaRPr>
                    </a:p>
                  </a:txBody>
                  <a:tcPr marL="45720" marR="45720"/>
                </a:tc>
                <a:tc>
                  <a:txBody>
                    <a:bodyPr/>
                    <a:lstStyle/>
                    <a:p>
                      <a:r>
                        <a:rPr lang="en-US" sz="2000" dirty="0" smtClean="0">
                          <a:solidFill>
                            <a:srgbClr val="000000"/>
                          </a:solidFill>
                        </a:rPr>
                        <a:t>4:00</a:t>
                      </a:r>
                      <a:endParaRPr lang="en-US" sz="2000" dirty="0">
                        <a:solidFill>
                          <a:srgbClr val="000000"/>
                        </a:solidFill>
                      </a:endParaRPr>
                    </a:p>
                  </a:txBody>
                  <a:tcPr marL="45720" marR="45720"/>
                </a:tc>
                <a:extLst>
                  <a:ext uri="{0D108BD9-81ED-4DB2-BD59-A6C34878D82A}">
                    <a16:rowId xmlns:a16="http://schemas.microsoft.com/office/drawing/2014/main" val="10010"/>
                  </a:ext>
                </a:extLst>
              </a:tr>
              <a:tr h="409188">
                <a:tc>
                  <a:txBody>
                    <a:bodyPr/>
                    <a:lstStyle/>
                    <a:p>
                      <a:r>
                        <a:rPr lang="en-US" sz="2000" dirty="0" smtClean="0">
                          <a:solidFill>
                            <a:srgbClr val="000000"/>
                          </a:solidFill>
                        </a:rPr>
                        <a:t>ASP.NET 5 Preview</a:t>
                      </a:r>
                    </a:p>
                  </a:txBody>
                  <a:tcPr marL="45720" marR="45720"/>
                </a:tc>
                <a:tc>
                  <a:txBody>
                    <a:bodyPr/>
                    <a:lstStyle/>
                    <a:p>
                      <a:r>
                        <a:rPr lang="en-US" sz="2000" dirty="0" smtClean="0">
                          <a:solidFill>
                            <a:srgbClr val="000000"/>
                          </a:solidFill>
                        </a:rPr>
                        <a:t>4:00</a:t>
                      </a:r>
                      <a:endParaRPr lang="en-US" sz="2000" dirty="0">
                        <a:solidFill>
                          <a:srgbClr val="000000"/>
                        </a:solidFill>
                      </a:endParaRPr>
                    </a:p>
                  </a:txBody>
                  <a:tcPr marL="45720" marR="45720"/>
                </a:tc>
                <a:tc>
                  <a:txBody>
                    <a:bodyPr/>
                    <a:lstStyle/>
                    <a:p>
                      <a:r>
                        <a:rPr lang="en-US" sz="2000" dirty="0" smtClean="0">
                          <a:solidFill>
                            <a:srgbClr val="000000"/>
                          </a:solidFill>
                        </a:rPr>
                        <a:t>4:45</a:t>
                      </a:r>
                      <a:endParaRPr lang="en-US" sz="2000" dirty="0">
                        <a:solidFill>
                          <a:srgbClr val="000000"/>
                        </a:solidFill>
                      </a:endParaRPr>
                    </a:p>
                  </a:txBody>
                  <a:tcPr marL="45720" marR="45720"/>
                </a:tc>
                <a:extLst>
                  <a:ext uri="{0D108BD9-81ED-4DB2-BD59-A6C34878D82A}">
                    <a16:rowId xmlns:a16="http://schemas.microsoft.com/office/drawing/2014/main" val="4181698176"/>
                  </a:ext>
                </a:extLst>
              </a:tr>
              <a:tr h="409188">
                <a:tc>
                  <a:txBody>
                    <a:bodyPr/>
                    <a:lstStyle/>
                    <a:p>
                      <a:r>
                        <a:rPr lang="en-US" sz="2000" dirty="0" smtClean="0">
                          <a:solidFill>
                            <a:srgbClr val="000000"/>
                          </a:solidFill>
                        </a:rPr>
                        <a:t>Wrap</a:t>
                      </a:r>
                      <a:r>
                        <a:rPr lang="en-US" sz="2000" baseline="0" dirty="0" smtClean="0">
                          <a:solidFill>
                            <a:srgbClr val="000000"/>
                          </a:solidFill>
                        </a:rPr>
                        <a:t> Up</a:t>
                      </a:r>
                      <a:endParaRPr lang="en-US" sz="2000" dirty="0">
                        <a:solidFill>
                          <a:srgbClr val="000000"/>
                        </a:solidFill>
                      </a:endParaRPr>
                    </a:p>
                  </a:txBody>
                  <a:tcPr marL="45720" marR="45720"/>
                </a:tc>
                <a:tc>
                  <a:txBody>
                    <a:bodyPr/>
                    <a:lstStyle/>
                    <a:p>
                      <a:r>
                        <a:rPr lang="en-US" sz="2000" dirty="0" smtClean="0">
                          <a:solidFill>
                            <a:srgbClr val="000000"/>
                          </a:solidFill>
                        </a:rPr>
                        <a:t>4:45</a:t>
                      </a:r>
                      <a:endParaRPr lang="en-US" sz="2000" dirty="0">
                        <a:solidFill>
                          <a:srgbClr val="000000"/>
                        </a:solidFill>
                      </a:endParaRPr>
                    </a:p>
                  </a:txBody>
                  <a:tcPr marL="45720" marR="45720"/>
                </a:tc>
                <a:tc>
                  <a:txBody>
                    <a:bodyPr/>
                    <a:lstStyle/>
                    <a:p>
                      <a:r>
                        <a:rPr lang="en-US" sz="2000" dirty="0" smtClean="0">
                          <a:solidFill>
                            <a:srgbClr val="000000"/>
                          </a:solidFill>
                        </a:rPr>
                        <a:t>5:00</a:t>
                      </a:r>
                      <a:endParaRPr lang="en-US" sz="2000" dirty="0">
                        <a:solidFill>
                          <a:srgbClr val="000000"/>
                        </a:solidFill>
                      </a:endParaRPr>
                    </a:p>
                  </a:txBody>
                  <a:tcPr marL="45720" marR="45720"/>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0433045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895154"/>
            <a:ext cx="12192000" cy="5962846"/>
          </a:xfrm>
          <a:prstGeom prst="rect">
            <a:avLst/>
          </a:prstGeom>
          <a:solidFill>
            <a:srgbClr val="F3F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Responsive and plug-in free</a:t>
            </a:r>
            <a:endParaRPr lang="en-US" dirty="0"/>
          </a:p>
        </p:txBody>
      </p:sp>
      <p:sp>
        <p:nvSpPr>
          <p:cNvPr id="6" name="TextBox 5"/>
          <p:cNvSpPr txBox="1"/>
          <p:nvPr/>
        </p:nvSpPr>
        <p:spPr>
          <a:xfrm>
            <a:off x="3583005" y="6386373"/>
            <a:ext cx="5025991" cy="369332"/>
          </a:xfrm>
          <a:prstGeom prst="rect">
            <a:avLst/>
          </a:prstGeom>
          <a:noFill/>
        </p:spPr>
        <p:txBody>
          <a:bodyPr wrap="square" rtlCol="0">
            <a:spAutoFit/>
          </a:bodyPr>
          <a:lstStyle/>
          <a:p>
            <a:r>
              <a:rPr lang="en-US" dirty="0">
                <a:solidFill>
                  <a:srgbClr val="BE6700"/>
                </a:solidFill>
              </a:rPr>
              <a:t>http://bradfrost.com/blog/post/this-is-the-web/</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7322" y="895154"/>
            <a:ext cx="6917356" cy="5188018"/>
          </a:xfrm>
          <a:prstGeom prst="rect">
            <a:avLst/>
          </a:prstGeom>
        </p:spPr>
      </p:pic>
    </p:spTree>
    <p:extLst>
      <p:ext uri="{BB962C8B-B14F-4D97-AF65-F5344CB8AC3E}">
        <p14:creationId xmlns:p14="http://schemas.microsoft.com/office/powerpoint/2010/main" val="27660217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JavaScript frameworks &amp; libraries</a:t>
            </a:r>
            <a:endParaRPr lang="en-US" dirty="0"/>
          </a:p>
        </p:txBody>
      </p:sp>
      <p:sp>
        <p:nvSpPr>
          <p:cNvPr id="2" name="TextBox 1"/>
          <p:cNvSpPr txBox="1"/>
          <p:nvPr/>
        </p:nvSpPr>
        <p:spPr>
          <a:xfrm>
            <a:off x="267515" y="851420"/>
            <a:ext cx="3736151" cy="523220"/>
          </a:xfrm>
          <a:prstGeom prst="rect">
            <a:avLst/>
          </a:prstGeom>
          <a:noFill/>
        </p:spPr>
        <p:txBody>
          <a:bodyPr wrap="none" rtlCol="0">
            <a:spAutoFit/>
          </a:bodyPr>
          <a:lstStyle/>
          <a:p>
            <a:r>
              <a:rPr lang="en-US" sz="2800" dirty="0" smtClean="0">
                <a:solidFill>
                  <a:schemeClr val="bg1"/>
                </a:solidFill>
              </a:rPr>
              <a:t>Keep them up to date!</a:t>
            </a:r>
            <a:endParaRPr lang="en-US" sz="2800" dirty="0">
              <a:solidFill>
                <a:schemeClr val="bg1"/>
              </a:solidFill>
            </a:endParaRP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54205"/>
            <a:ext cx="12192000" cy="3246871"/>
          </a:xfrm>
          <a:prstGeom prst="rect">
            <a:avLst/>
          </a:prstGeom>
        </p:spPr>
      </p:pic>
    </p:spTree>
    <p:extLst>
      <p:ext uri="{BB962C8B-B14F-4D97-AF65-F5344CB8AC3E}">
        <p14:creationId xmlns:p14="http://schemas.microsoft.com/office/powerpoint/2010/main" val="928208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267515" y="851420"/>
            <a:ext cx="3736151" cy="523220"/>
          </a:xfrm>
          <a:prstGeom prst="rect">
            <a:avLst/>
          </a:prstGeom>
          <a:noFill/>
        </p:spPr>
        <p:txBody>
          <a:bodyPr wrap="none" rtlCol="0">
            <a:spAutoFit/>
          </a:bodyPr>
          <a:lstStyle/>
          <a:p>
            <a:r>
              <a:rPr lang="en-US" sz="2800" dirty="0" smtClean="0">
                <a:solidFill>
                  <a:schemeClr val="bg1"/>
                </a:solidFill>
              </a:rPr>
              <a:t>Keep them up to date!</a:t>
            </a:r>
            <a:endParaRPr lang="en-US" sz="2800" dirty="0">
              <a:solidFill>
                <a:schemeClr val="bg1"/>
              </a:solidFill>
            </a:endParaRPr>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96" y="537035"/>
            <a:ext cx="12053104" cy="5475920"/>
          </a:xfrm>
          <a:prstGeom prst="rect">
            <a:avLst/>
          </a:prstGeom>
        </p:spPr>
      </p:pic>
      <p:sp>
        <p:nvSpPr>
          <p:cNvPr id="7" name="Rectangle 6"/>
          <p:cNvSpPr/>
          <p:nvPr/>
        </p:nvSpPr>
        <p:spPr>
          <a:xfrm>
            <a:off x="4870383" y="1289785"/>
            <a:ext cx="5293895" cy="904775"/>
          </a:xfrm>
          <a:prstGeom prst="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889633" y="5040803"/>
            <a:ext cx="5293895" cy="904775"/>
          </a:xfrm>
          <a:prstGeom prst="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92094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CSS prefix best practices</a:t>
            </a:r>
            <a:endParaRPr lang="en-US" dirty="0"/>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81" y="1104011"/>
            <a:ext cx="12051554" cy="5076874"/>
          </a:xfrm>
          <a:prstGeom prst="rect">
            <a:avLst/>
          </a:prstGeom>
        </p:spPr>
      </p:pic>
      <p:sp>
        <p:nvSpPr>
          <p:cNvPr id="4" name="Rectangle 3"/>
          <p:cNvSpPr/>
          <p:nvPr/>
        </p:nvSpPr>
        <p:spPr>
          <a:xfrm>
            <a:off x="5391244" y="1810645"/>
            <a:ext cx="5882498" cy="967279"/>
          </a:xfrm>
          <a:prstGeom prst="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37280" y="6180885"/>
            <a:ext cx="12054719" cy="677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391244" y="5613722"/>
            <a:ext cx="5882498" cy="659756"/>
          </a:xfrm>
          <a:prstGeom prst="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6224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New HTML5 Markup Elements</a:t>
            </a:r>
            <a:endParaRPr lang="en-US" dirty="0"/>
          </a:p>
        </p:txBody>
      </p:sp>
      <p:grpSp>
        <p:nvGrpSpPr>
          <p:cNvPr id="9" name="Group 8"/>
          <p:cNvGrpSpPr/>
          <p:nvPr/>
        </p:nvGrpSpPr>
        <p:grpSpPr>
          <a:xfrm>
            <a:off x="469830" y="1264164"/>
            <a:ext cx="5373779" cy="1758655"/>
            <a:chOff x="469830" y="1264164"/>
            <a:chExt cx="5373779" cy="1758655"/>
          </a:xfrm>
        </p:grpSpPr>
        <p:sp>
          <p:nvSpPr>
            <p:cNvPr id="6" name="TextBox 5"/>
            <p:cNvSpPr txBox="1"/>
            <p:nvPr/>
          </p:nvSpPr>
          <p:spPr>
            <a:xfrm>
              <a:off x="469830" y="1945601"/>
              <a:ext cx="5373779" cy="1077218"/>
            </a:xfrm>
            <a:prstGeom prst="rect">
              <a:avLst/>
            </a:prstGeom>
            <a:solidFill>
              <a:schemeClr val="tx2"/>
            </a:solidFill>
          </p:spPr>
          <p:txBody>
            <a:bodyPr wrap="none" rtlCol="0">
              <a:spAutoFit/>
            </a:bodyPr>
            <a:lstStyle/>
            <a:p>
              <a:r>
                <a:rPr lang="en-US" sz="3200" dirty="0" smtClean="0">
                  <a:solidFill>
                    <a:schemeClr val="bg1"/>
                  </a:solidFill>
                </a:rPr>
                <a:t>&lt;div class=“header”&gt;&lt;/div&gt;</a:t>
              </a:r>
            </a:p>
            <a:p>
              <a:r>
                <a:rPr lang="en-US" sz="3200" dirty="0" smtClean="0">
                  <a:solidFill>
                    <a:schemeClr val="bg1"/>
                  </a:solidFill>
                </a:rPr>
                <a:t>&lt;div class=“</a:t>
              </a:r>
              <a:r>
                <a:rPr lang="en-US" sz="3200" dirty="0" err="1" smtClean="0">
                  <a:solidFill>
                    <a:schemeClr val="bg1"/>
                  </a:solidFill>
                </a:rPr>
                <a:t>nav</a:t>
              </a:r>
              <a:r>
                <a:rPr lang="en-US" sz="3200" dirty="0" smtClean="0">
                  <a:solidFill>
                    <a:schemeClr val="bg1"/>
                  </a:solidFill>
                </a:rPr>
                <a:t>”&gt;&lt;/div&gt;</a:t>
              </a:r>
              <a:endParaRPr lang="en-US" sz="3200" dirty="0">
                <a:solidFill>
                  <a:schemeClr val="bg1"/>
                </a:solidFill>
              </a:endParaRPr>
            </a:p>
          </p:txBody>
        </p:sp>
        <p:sp>
          <p:nvSpPr>
            <p:cNvPr id="7" name="TextBox 6"/>
            <p:cNvSpPr txBox="1"/>
            <p:nvPr/>
          </p:nvSpPr>
          <p:spPr>
            <a:xfrm>
              <a:off x="469830" y="1264164"/>
              <a:ext cx="5368406" cy="707886"/>
            </a:xfrm>
            <a:prstGeom prst="rect">
              <a:avLst/>
            </a:prstGeom>
            <a:solidFill>
              <a:srgbClr val="1D4380"/>
            </a:solidFill>
          </p:spPr>
          <p:txBody>
            <a:bodyPr wrap="square" rtlCol="0">
              <a:spAutoFit/>
            </a:bodyPr>
            <a:lstStyle/>
            <a:p>
              <a:r>
                <a:rPr lang="en-US" sz="4000" dirty="0" smtClean="0">
                  <a:solidFill>
                    <a:schemeClr val="tx1">
                      <a:lumMod val="60000"/>
                      <a:lumOff val="40000"/>
                    </a:schemeClr>
                  </a:solidFill>
                </a:rPr>
                <a:t>From this:</a:t>
              </a:r>
              <a:endParaRPr lang="en-US" sz="4000" dirty="0">
                <a:solidFill>
                  <a:schemeClr val="tx1">
                    <a:lumMod val="60000"/>
                    <a:lumOff val="40000"/>
                  </a:schemeClr>
                </a:solidFill>
              </a:endParaRPr>
            </a:p>
          </p:txBody>
        </p:sp>
      </p:grpSp>
      <p:grpSp>
        <p:nvGrpSpPr>
          <p:cNvPr id="13" name="Group 12"/>
          <p:cNvGrpSpPr/>
          <p:nvPr/>
        </p:nvGrpSpPr>
        <p:grpSpPr>
          <a:xfrm>
            <a:off x="6051297" y="3508901"/>
            <a:ext cx="5368406" cy="1758655"/>
            <a:chOff x="469830" y="1264164"/>
            <a:chExt cx="5368406" cy="1758655"/>
          </a:xfrm>
        </p:grpSpPr>
        <p:sp>
          <p:nvSpPr>
            <p:cNvPr id="14" name="TextBox 13"/>
            <p:cNvSpPr txBox="1"/>
            <p:nvPr/>
          </p:nvSpPr>
          <p:spPr>
            <a:xfrm>
              <a:off x="469830" y="1945601"/>
              <a:ext cx="5368406" cy="1077218"/>
            </a:xfrm>
            <a:prstGeom prst="rect">
              <a:avLst/>
            </a:prstGeom>
            <a:solidFill>
              <a:schemeClr val="tx2"/>
            </a:solidFill>
          </p:spPr>
          <p:txBody>
            <a:bodyPr wrap="square" rtlCol="0">
              <a:spAutoFit/>
            </a:bodyPr>
            <a:lstStyle/>
            <a:p>
              <a:r>
                <a:rPr lang="en-US" sz="3200" dirty="0" smtClean="0">
                  <a:solidFill>
                    <a:schemeClr val="bg1"/>
                  </a:solidFill>
                </a:rPr>
                <a:t>&lt;header&gt;&lt;/header&gt;</a:t>
              </a:r>
            </a:p>
            <a:p>
              <a:r>
                <a:rPr lang="en-US" sz="3200" dirty="0" smtClean="0">
                  <a:solidFill>
                    <a:schemeClr val="bg1"/>
                  </a:solidFill>
                </a:rPr>
                <a:t>&lt;</a:t>
              </a:r>
              <a:r>
                <a:rPr lang="en-US" sz="3200" dirty="0" err="1" smtClean="0">
                  <a:solidFill>
                    <a:schemeClr val="bg1"/>
                  </a:solidFill>
                </a:rPr>
                <a:t>nav</a:t>
              </a:r>
              <a:r>
                <a:rPr lang="en-US" sz="3200" dirty="0" smtClean="0">
                  <a:solidFill>
                    <a:schemeClr val="bg1"/>
                  </a:solidFill>
                </a:rPr>
                <a:t>&gt;&lt;/</a:t>
              </a:r>
              <a:r>
                <a:rPr lang="en-US" sz="3200" dirty="0" err="1" smtClean="0">
                  <a:solidFill>
                    <a:schemeClr val="bg1"/>
                  </a:solidFill>
                </a:rPr>
                <a:t>nav</a:t>
              </a:r>
              <a:r>
                <a:rPr lang="en-US" sz="3200" dirty="0" smtClean="0">
                  <a:solidFill>
                    <a:schemeClr val="bg1"/>
                  </a:solidFill>
                </a:rPr>
                <a:t>&gt;</a:t>
              </a:r>
              <a:endParaRPr lang="en-US" sz="3200" dirty="0">
                <a:solidFill>
                  <a:schemeClr val="bg1"/>
                </a:solidFill>
              </a:endParaRPr>
            </a:p>
          </p:txBody>
        </p:sp>
        <p:sp>
          <p:nvSpPr>
            <p:cNvPr id="15" name="TextBox 14"/>
            <p:cNvSpPr txBox="1"/>
            <p:nvPr/>
          </p:nvSpPr>
          <p:spPr>
            <a:xfrm>
              <a:off x="469830" y="1264164"/>
              <a:ext cx="5368406" cy="707886"/>
            </a:xfrm>
            <a:prstGeom prst="rect">
              <a:avLst/>
            </a:prstGeom>
            <a:solidFill>
              <a:srgbClr val="1D4380"/>
            </a:solidFill>
          </p:spPr>
          <p:txBody>
            <a:bodyPr wrap="square" rtlCol="0">
              <a:spAutoFit/>
            </a:bodyPr>
            <a:lstStyle/>
            <a:p>
              <a:r>
                <a:rPr lang="en-US" sz="4000" dirty="0" smtClean="0">
                  <a:solidFill>
                    <a:schemeClr val="tx1">
                      <a:lumMod val="60000"/>
                      <a:lumOff val="40000"/>
                    </a:schemeClr>
                  </a:solidFill>
                </a:rPr>
                <a:t>To this:</a:t>
              </a:r>
              <a:endParaRPr lang="en-US" sz="4000" dirty="0">
                <a:solidFill>
                  <a:schemeClr val="tx1">
                    <a:lumMod val="60000"/>
                    <a:lumOff val="40000"/>
                  </a:schemeClr>
                </a:solidFill>
              </a:endParaRPr>
            </a:p>
          </p:txBody>
        </p:sp>
      </p:grpSp>
    </p:spTree>
    <p:extLst>
      <p:ext uri="{BB962C8B-B14F-4D97-AF65-F5344CB8AC3E}">
        <p14:creationId xmlns:p14="http://schemas.microsoft.com/office/powerpoint/2010/main" val="1051892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New HTML5 Markup Elements</a:t>
            </a:r>
            <a:endParaRPr lang="en-US" dirty="0"/>
          </a:p>
        </p:txBody>
      </p:sp>
      <p:graphicFrame>
        <p:nvGraphicFramePr>
          <p:cNvPr id="4" name="Diagram 3"/>
          <p:cNvGraphicFramePr/>
          <p:nvPr>
            <p:extLst>
              <p:ext uri="{D42A27DB-BD31-4B8C-83A1-F6EECF244321}">
                <p14:modId xmlns:p14="http://schemas.microsoft.com/office/powerpoint/2010/main" val="3748250630"/>
              </p:ext>
            </p:extLst>
          </p:nvPr>
        </p:nvGraphicFramePr>
        <p:xfrm>
          <a:off x="267516" y="851420"/>
          <a:ext cx="11677742" cy="55493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 Placeholder 4"/>
          <p:cNvSpPr txBox="1">
            <a:spLocks/>
          </p:cNvSpPr>
          <p:nvPr/>
        </p:nvSpPr>
        <p:spPr>
          <a:xfrm>
            <a:off x="471085" y="1173591"/>
            <a:ext cx="10864572" cy="553998"/>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rPr>
              <a:t>Why?</a:t>
            </a:r>
            <a:endParaRPr lang="en-US" dirty="0">
              <a:solidFill>
                <a:schemeClr val="bg1"/>
              </a:solidFill>
            </a:endParaRPr>
          </a:p>
        </p:txBody>
      </p:sp>
    </p:spTree>
    <p:extLst>
      <p:ext uri="{BB962C8B-B14F-4D97-AF65-F5344CB8AC3E}">
        <p14:creationId xmlns:p14="http://schemas.microsoft.com/office/powerpoint/2010/main" val="373635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4" name="Subtitle 3"/>
          <p:cNvSpPr>
            <a:spLocks noGrp="1"/>
          </p:cNvSpPr>
          <p:nvPr>
            <p:ph type="subTitle" idx="1"/>
          </p:nvPr>
        </p:nvSpPr>
        <p:spPr/>
        <p:txBody>
          <a:bodyPr/>
          <a:lstStyle/>
          <a:p>
            <a:r>
              <a:rPr lang="en-US" dirty="0" smtClean="0"/>
              <a:t>HTML5 in ASP.NET Templates</a:t>
            </a:r>
            <a:endParaRPr lang="en-US" dirty="0"/>
          </a:p>
        </p:txBody>
      </p:sp>
    </p:spTree>
    <p:extLst>
      <p:ext uri="{BB962C8B-B14F-4D97-AF65-F5344CB8AC3E}">
        <p14:creationId xmlns:p14="http://schemas.microsoft.com/office/powerpoint/2010/main" val="3281856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307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3" name="Title 2"/>
          <p:cNvSpPr>
            <a:spLocks noGrp="1"/>
          </p:cNvSpPr>
          <p:nvPr>
            <p:ph type="ctrTitle"/>
          </p:nvPr>
        </p:nvSpPr>
        <p:spPr/>
        <p:txBody>
          <a:bodyPr/>
          <a:lstStyle/>
          <a:p>
            <a:r>
              <a:rPr lang="en-US" dirty="0" smtClean="0"/>
              <a:t>JavaScript Library Overview</a:t>
            </a:r>
            <a:endParaRPr lang="en-US" dirty="0"/>
          </a:p>
        </p:txBody>
      </p:sp>
    </p:spTree>
    <p:extLst>
      <p:ext uri="{BB962C8B-B14F-4D97-AF65-F5344CB8AC3E}">
        <p14:creationId xmlns:p14="http://schemas.microsoft.com/office/powerpoint/2010/main" val="2490397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6149"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2" name="Title 1"/>
          <p:cNvSpPr>
            <a:spLocks noGrp="1"/>
          </p:cNvSpPr>
          <p:nvPr>
            <p:ph type="title" idx="4294967295"/>
            <p:custDataLst>
              <p:tags r:id="rId3"/>
            </p:custDataLst>
          </p:nvPr>
        </p:nvSpPr>
        <p:spPr>
          <a:xfrm>
            <a:off x="516267" y="245533"/>
            <a:ext cx="11152188" cy="747713"/>
          </a:xfrm>
        </p:spPr>
        <p:txBody>
          <a:bodyPr>
            <a:normAutofit fontScale="90000"/>
          </a:bodyPr>
          <a:lstStyle/>
          <a:p>
            <a:r>
              <a:rPr lang="en-US" dirty="0" smtClean="0">
                <a:solidFill>
                  <a:schemeClr val="bg1"/>
                </a:solidFill>
              </a:rPr>
              <a:t>Who Uses </a:t>
            </a:r>
            <a:r>
              <a:rPr lang="en-US" dirty="0" err="1" smtClean="0">
                <a:solidFill>
                  <a:schemeClr val="bg1"/>
                </a:solidFill>
              </a:rPr>
              <a:t>jQuery</a:t>
            </a:r>
            <a:r>
              <a:rPr lang="en-US" dirty="0" smtClean="0">
                <a:solidFill>
                  <a:schemeClr val="bg1"/>
                </a:solidFill>
              </a:rPr>
              <a:t>?</a:t>
            </a:r>
            <a:endParaRPr lang="en-US" dirty="0">
              <a:solidFill>
                <a:schemeClr val="bg1"/>
              </a:solidFill>
            </a:endParaRPr>
          </a:p>
        </p:txBody>
      </p:sp>
      <p:sp>
        <p:nvSpPr>
          <p:cNvPr id="4" name="TextBox 3"/>
          <p:cNvSpPr txBox="1"/>
          <p:nvPr/>
        </p:nvSpPr>
        <p:spPr>
          <a:xfrm>
            <a:off x="516267" y="5973661"/>
            <a:ext cx="5945987" cy="276999"/>
          </a:xfrm>
          <a:prstGeom prst="rect">
            <a:avLst/>
          </a:prstGeom>
          <a:noFill/>
        </p:spPr>
        <p:txBody>
          <a:bodyPr wrap="none" lIns="0" tIns="0" rIns="0" bIns="0" rtlCol="0">
            <a:spAutoFit/>
          </a:bodyPr>
          <a:lstStyle/>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Source: </a:t>
            </a:r>
            <a:r>
              <a:rPr lang="en-US" sz="2000" dirty="0">
                <a:hlinkClick r:id="rId8"/>
              </a:rPr>
              <a:t>http://trends.builtwith.com/javascript/jQuery</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graphicFrame>
        <p:nvGraphicFramePr>
          <p:cNvPr id="13" name="Chart 12"/>
          <p:cNvGraphicFramePr/>
          <p:nvPr>
            <p:extLst>
              <p:ext uri="{D42A27DB-BD31-4B8C-83A1-F6EECF244321}">
                <p14:modId xmlns:p14="http://schemas.microsoft.com/office/powerpoint/2010/main" val="2949246452"/>
              </p:ext>
            </p:extLst>
          </p:nvPr>
        </p:nvGraphicFramePr>
        <p:xfrm>
          <a:off x="4741334" y="1109132"/>
          <a:ext cx="8128000" cy="5418667"/>
        </p:xfrm>
        <a:graphic>
          <a:graphicData uri="http://schemas.openxmlformats.org/drawingml/2006/chart">
            <c:chart xmlns:c="http://schemas.openxmlformats.org/drawingml/2006/chart" xmlns:r="http://schemas.openxmlformats.org/officeDocument/2006/relationships" r:id="rId9"/>
          </a:graphicData>
        </a:graphic>
      </p:graphicFrame>
      <p:sp>
        <p:nvSpPr>
          <p:cNvPr id="14" name="TextBox 13"/>
          <p:cNvSpPr txBox="1"/>
          <p:nvPr/>
        </p:nvSpPr>
        <p:spPr>
          <a:xfrm>
            <a:off x="516267" y="2028437"/>
            <a:ext cx="5336525" cy="1446550"/>
          </a:xfrm>
          <a:prstGeom prst="rect">
            <a:avLst/>
          </a:prstGeom>
          <a:noFill/>
        </p:spPr>
        <p:txBody>
          <a:bodyPr wrap="none" rtlCol="0">
            <a:spAutoFit/>
          </a:bodyPr>
          <a:lstStyle/>
          <a:p>
            <a:r>
              <a:rPr lang="en-US" sz="4400" dirty="0" smtClean="0">
                <a:solidFill>
                  <a:schemeClr val="bg1"/>
                </a:solidFill>
              </a:rPr>
              <a:t>Over 54 million sites</a:t>
            </a:r>
          </a:p>
          <a:p>
            <a:r>
              <a:rPr lang="en-US" sz="4400" dirty="0" smtClean="0">
                <a:solidFill>
                  <a:schemeClr val="bg1"/>
                </a:solidFill>
              </a:rPr>
              <a:t>72% of the top 10k</a:t>
            </a:r>
            <a:endParaRPr lang="en-US" sz="4400" dirty="0">
              <a:solidFill>
                <a:schemeClr val="bg1"/>
              </a:solidFill>
            </a:endParaRPr>
          </a:p>
        </p:txBody>
      </p:sp>
      <p:pic>
        <p:nvPicPr>
          <p:cNvPr id="15" name="Picture 14" descr="Screen Clippi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22491" y="3840781"/>
            <a:ext cx="3133538" cy="1767086"/>
          </a:xfrm>
          <a:prstGeom prst="rect">
            <a:avLst/>
          </a:prstGeom>
        </p:spPr>
      </p:pic>
    </p:spTree>
    <p:extLst>
      <p:ext uri="{BB962C8B-B14F-4D97-AF65-F5344CB8AC3E}">
        <p14:creationId xmlns:p14="http://schemas.microsoft.com/office/powerpoint/2010/main" val="3451696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6630988" y="4250266"/>
            <a:ext cx="9042400" cy="52154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Object 1"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102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7" name="Title 6"/>
          <p:cNvSpPr>
            <a:spLocks noGrp="1"/>
          </p:cNvSpPr>
          <p:nvPr>
            <p:ph type="title" idx="4294967295"/>
          </p:nvPr>
        </p:nvSpPr>
        <p:spPr>
          <a:xfrm>
            <a:off x="541867" y="253470"/>
            <a:ext cx="11152188" cy="747713"/>
          </a:xfrm>
        </p:spPr>
        <p:txBody>
          <a:bodyPr>
            <a:normAutofit fontScale="90000"/>
          </a:bodyPr>
          <a:lstStyle/>
          <a:p>
            <a:r>
              <a:rPr lang="en-US" dirty="0" err="1"/>
              <a:t>jQuery</a:t>
            </a:r>
            <a:r>
              <a:rPr lang="en-US" dirty="0"/>
              <a:t> – why so popular?</a:t>
            </a:r>
          </a:p>
        </p:txBody>
      </p:sp>
      <p:graphicFrame>
        <p:nvGraphicFramePr>
          <p:cNvPr id="6" name="Diagram 5"/>
          <p:cNvGraphicFramePr/>
          <p:nvPr>
            <p:extLst>
              <p:ext uri="{D42A27DB-BD31-4B8C-83A1-F6EECF244321}">
                <p14:modId xmlns:p14="http://schemas.microsoft.com/office/powerpoint/2010/main" val="1179721097"/>
              </p:ext>
            </p:extLst>
          </p:nvPr>
        </p:nvGraphicFramePr>
        <p:xfrm>
          <a:off x="135467" y="1576916"/>
          <a:ext cx="12056533" cy="369411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3" name="Picture 2"/>
          <p:cNvPicPr>
            <a:picLocks noChangeAspect="1"/>
          </p:cNvPicPr>
          <p:nvPr/>
        </p:nvPicPr>
        <p:blipFill>
          <a:blip r:embed="rId12"/>
          <a:stretch>
            <a:fillRect/>
          </a:stretch>
        </p:blipFill>
        <p:spPr>
          <a:xfrm>
            <a:off x="7210425" y="5638800"/>
            <a:ext cx="4981575" cy="1219200"/>
          </a:xfrm>
          <a:prstGeom prst="rect">
            <a:avLst/>
          </a:prstGeom>
        </p:spPr>
      </p:pic>
    </p:spTree>
    <p:extLst>
      <p:ext uri="{BB962C8B-B14F-4D97-AF65-F5344CB8AC3E}">
        <p14:creationId xmlns:p14="http://schemas.microsoft.com/office/powerpoint/2010/main" val="875758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Content Placeholder 4"/>
          <p:cNvSpPr>
            <a:spLocks noGrp="1"/>
          </p:cNvSpPr>
          <p:nvPr>
            <p:ph idx="1"/>
          </p:nvPr>
        </p:nvSpPr>
        <p:spPr/>
        <p:txBody>
          <a:bodyPr>
            <a:normAutofit/>
          </a:bodyPr>
          <a:lstStyle/>
          <a:p>
            <a:pPr marL="742950" indent="-742950">
              <a:lnSpc>
                <a:spcPct val="100000"/>
              </a:lnSpc>
              <a:buAutoNum type="arabicParenR"/>
            </a:pPr>
            <a:r>
              <a:rPr lang="en-US" sz="5400" dirty="0" smtClean="0">
                <a:latin typeface="+mj-lt"/>
              </a:rPr>
              <a:t>Modern web standards overview</a:t>
            </a:r>
          </a:p>
          <a:p>
            <a:pPr marL="742950" indent="-742950">
              <a:lnSpc>
                <a:spcPct val="100000"/>
              </a:lnSpc>
              <a:buAutoNum type="arabicParenR"/>
            </a:pPr>
            <a:r>
              <a:rPr lang="en-US" sz="5400" dirty="0" smtClean="0">
                <a:latin typeface="+mj-lt"/>
              </a:rPr>
              <a:t>JavaScript library overview</a:t>
            </a:r>
          </a:p>
          <a:p>
            <a:pPr marL="742950" indent="-742950">
              <a:lnSpc>
                <a:spcPct val="100000"/>
              </a:lnSpc>
              <a:buAutoNum type="arabicParenR"/>
            </a:pPr>
            <a:r>
              <a:rPr lang="en-US" sz="5400" dirty="0" smtClean="0">
                <a:latin typeface="+mj-lt"/>
              </a:rPr>
              <a:t>Building the </a:t>
            </a:r>
            <a:r>
              <a:rPr lang="en-US" sz="5400" dirty="0" err="1" smtClean="0">
                <a:latin typeface="+mj-lt"/>
              </a:rPr>
              <a:t>GeekQuiz</a:t>
            </a:r>
            <a:r>
              <a:rPr lang="en-US" sz="5400" dirty="0" smtClean="0">
                <a:latin typeface="+mj-lt"/>
              </a:rPr>
              <a:t> front-end</a:t>
            </a:r>
            <a:endParaRPr lang="en-US" sz="5400" dirty="0">
              <a:latin typeface="+mj-lt"/>
            </a:endParaRPr>
          </a:p>
        </p:txBody>
      </p:sp>
    </p:spTree>
    <p:extLst>
      <p:ext uri="{BB962C8B-B14F-4D97-AF65-F5344CB8AC3E}">
        <p14:creationId xmlns:p14="http://schemas.microsoft.com/office/powerpoint/2010/main" val="306351051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415925"/>
            <a:ext cx="11080750" cy="1325563"/>
          </a:xfrm>
        </p:spPr>
        <p:txBody>
          <a:bodyPr/>
          <a:lstStyle/>
          <a:p>
            <a:r>
              <a:rPr lang="en-US" dirty="0" err="1"/>
              <a:t>jQuery</a:t>
            </a:r>
            <a:r>
              <a:rPr lang="en-US" dirty="0"/>
              <a:t> Community</a:t>
            </a:r>
          </a:p>
        </p:txBody>
      </p:sp>
      <p:sp>
        <p:nvSpPr>
          <p:cNvPr id="3" name="Text Placeholder 4"/>
          <p:cNvSpPr txBox="1">
            <a:spLocks/>
          </p:cNvSpPr>
          <p:nvPr/>
        </p:nvSpPr>
        <p:spPr>
          <a:xfrm>
            <a:off x="520701" y="1695450"/>
            <a:ext cx="5579763" cy="4554538"/>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spcBef>
                <a:spcPts val="1800"/>
              </a:spcBef>
              <a:buNone/>
            </a:pPr>
            <a:r>
              <a:rPr lang="en-US" sz="3600" b="1" dirty="0">
                <a:solidFill>
                  <a:schemeClr val="accent2">
                    <a:alpha val="99000"/>
                  </a:schemeClr>
                </a:solidFill>
                <a:latin typeface="Segoe UI Light" pitchFamily="34" charset="0"/>
              </a:rPr>
              <a:t>jquery.com</a:t>
            </a:r>
          </a:p>
          <a:p>
            <a:pPr marL="0" indent="0" algn="r">
              <a:spcBef>
                <a:spcPts val="1800"/>
              </a:spcBef>
              <a:buNone/>
            </a:pPr>
            <a:r>
              <a:rPr lang="en-US" sz="3600" b="1" dirty="0">
                <a:solidFill>
                  <a:schemeClr val="accent2">
                    <a:alpha val="99000"/>
                  </a:schemeClr>
                </a:solidFill>
                <a:latin typeface="Segoe UI Light" pitchFamily="34" charset="0"/>
              </a:rPr>
              <a:t>api.jquery.com</a:t>
            </a:r>
          </a:p>
          <a:p>
            <a:pPr marL="0" indent="0" algn="r">
              <a:spcBef>
                <a:spcPts val="1800"/>
              </a:spcBef>
              <a:buNone/>
            </a:pPr>
            <a:r>
              <a:rPr lang="en-US" sz="3600" b="1" dirty="0">
                <a:solidFill>
                  <a:schemeClr val="accent2">
                    <a:alpha val="99000"/>
                  </a:schemeClr>
                </a:solidFill>
                <a:latin typeface="Segoe UI Light" pitchFamily="34" charset="0"/>
              </a:rPr>
              <a:t>forum.jquery.com</a:t>
            </a:r>
          </a:p>
          <a:p>
            <a:pPr marL="0" indent="0" algn="r">
              <a:spcBef>
                <a:spcPts val="1800"/>
              </a:spcBef>
              <a:buNone/>
            </a:pPr>
            <a:r>
              <a:rPr lang="en-US" sz="3600" b="1" dirty="0">
                <a:solidFill>
                  <a:schemeClr val="accent2">
                    <a:alpha val="99000"/>
                  </a:schemeClr>
                </a:solidFill>
                <a:latin typeface="Segoe UI Light" pitchFamily="34" charset="0"/>
              </a:rPr>
              <a:t>meetups.jquery.com</a:t>
            </a:r>
          </a:p>
          <a:p>
            <a:pPr marL="0" indent="0" algn="r">
              <a:spcBef>
                <a:spcPts val="1800"/>
              </a:spcBef>
              <a:buNone/>
            </a:pPr>
            <a:r>
              <a:rPr lang="en-US" sz="3600" b="1" dirty="0">
                <a:solidFill>
                  <a:schemeClr val="accent2">
                    <a:alpha val="99000"/>
                  </a:schemeClr>
                </a:solidFill>
                <a:latin typeface="Segoe UI Light" pitchFamily="34" charset="0"/>
              </a:rPr>
              <a:t>plugins.jquery.com</a:t>
            </a:r>
          </a:p>
          <a:p>
            <a:pPr marL="0" indent="0" algn="r">
              <a:spcBef>
                <a:spcPts val="1800"/>
              </a:spcBef>
              <a:buNone/>
            </a:pPr>
            <a:r>
              <a:rPr lang="en-US" sz="3600" b="1" dirty="0">
                <a:solidFill>
                  <a:schemeClr val="accent2">
                    <a:alpha val="99000"/>
                  </a:schemeClr>
                </a:solidFill>
                <a:latin typeface="Segoe UI Light" pitchFamily="34" charset="0"/>
              </a:rPr>
              <a:t>jqueryui.com</a:t>
            </a:r>
          </a:p>
        </p:txBody>
      </p:sp>
      <p:sp>
        <p:nvSpPr>
          <p:cNvPr id="4" name="Text Placeholder 4"/>
          <p:cNvSpPr txBox="1">
            <a:spLocks/>
          </p:cNvSpPr>
          <p:nvPr/>
        </p:nvSpPr>
        <p:spPr>
          <a:xfrm>
            <a:off x="6089951" y="1695450"/>
            <a:ext cx="5579763" cy="4554538"/>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800"/>
              </a:spcBef>
              <a:buNone/>
            </a:pPr>
            <a:r>
              <a:rPr lang="en-US" sz="3600" dirty="0">
                <a:solidFill>
                  <a:schemeClr val="tx1">
                    <a:lumMod val="60000"/>
                    <a:lumOff val="40000"/>
                    <a:alpha val="99000"/>
                  </a:schemeClr>
                </a:solidFill>
                <a:latin typeface="Segoe UI Light" pitchFamily="34" charset="0"/>
              </a:rPr>
              <a:t>Downloading</a:t>
            </a:r>
          </a:p>
          <a:p>
            <a:pPr marL="0" indent="0">
              <a:spcBef>
                <a:spcPts val="1800"/>
              </a:spcBef>
              <a:buNone/>
            </a:pPr>
            <a:r>
              <a:rPr lang="en-US" sz="3600" dirty="0">
                <a:solidFill>
                  <a:schemeClr val="tx1">
                    <a:lumMod val="60000"/>
                    <a:lumOff val="40000"/>
                    <a:alpha val="99000"/>
                  </a:schemeClr>
                </a:solidFill>
                <a:latin typeface="Segoe UI Light" pitchFamily="34" charset="0"/>
              </a:rPr>
              <a:t>Documentation</a:t>
            </a:r>
          </a:p>
          <a:p>
            <a:pPr marL="0" indent="0">
              <a:spcBef>
                <a:spcPts val="1800"/>
              </a:spcBef>
              <a:buNone/>
            </a:pPr>
            <a:r>
              <a:rPr lang="en-US" sz="3600" dirty="0">
                <a:solidFill>
                  <a:schemeClr val="tx1">
                    <a:lumMod val="60000"/>
                    <a:lumOff val="40000"/>
                    <a:alpha val="99000"/>
                  </a:schemeClr>
                </a:solidFill>
                <a:latin typeface="Segoe UI Light" pitchFamily="34" charset="0"/>
              </a:rPr>
              <a:t>Community</a:t>
            </a:r>
          </a:p>
          <a:p>
            <a:pPr marL="0" indent="0">
              <a:spcBef>
                <a:spcPts val="1800"/>
              </a:spcBef>
              <a:buNone/>
            </a:pPr>
            <a:r>
              <a:rPr lang="en-US" sz="3600" dirty="0">
                <a:solidFill>
                  <a:schemeClr val="tx1">
                    <a:lumMod val="60000"/>
                    <a:lumOff val="40000"/>
                    <a:alpha val="99000"/>
                  </a:schemeClr>
                </a:solidFill>
                <a:latin typeface="Segoe UI Light" pitchFamily="34" charset="0"/>
              </a:rPr>
              <a:t>Local Community</a:t>
            </a:r>
          </a:p>
          <a:p>
            <a:pPr marL="0" indent="0">
              <a:spcBef>
                <a:spcPts val="1800"/>
              </a:spcBef>
              <a:buNone/>
            </a:pPr>
            <a:r>
              <a:rPr lang="en-US" sz="3600" dirty="0">
                <a:solidFill>
                  <a:schemeClr val="tx1">
                    <a:lumMod val="60000"/>
                    <a:lumOff val="40000"/>
                    <a:alpha val="99000"/>
                  </a:schemeClr>
                </a:solidFill>
                <a:latin typeface="Segoe UI Light" pitchFamily="34" charset="0"/>
              </a:rPr>
              <a:t>Extending</a:t>
            </a:r>
          </a:p>
          <a:p>
            <a:pPr marL="0" indent="0">
              <a:spcBef>
                <a:spcPts val="1800"/>
              </a:spcBef>
              <a:buNone/>
            </a:pPr>
            <a:r>
              <a:rPr lang="en-US" sz="3600" dirty="0">
                <a:solidFill>
                  <a:schemeClr val="tx1">
                    <a:lumMod val="60000"/>
                    <a:lumOff val="40000"/>
                    <a:alpha val="99000"/>
                  </a:schemeClr>
                </a:solidFill>
                <a:latin typeface="Segoe UI Light" pitchFamily="34" charset="0"/>
              </a:rPr>
              <a:t>UI Widgets and Effects</a:t>
            </a:r>
          </a:p>
        </p:txBody>
      </p:sp>
    </p:spTree>
    <p:extLst>
      <p:ext uri="{BB962C8B-B14F-4D97-AF65-F5344CB8AC3E}">
        <p14:creationId xmlns:p14="http://schemas.microsoft.com/office/powerpoint/2010/main" val="31341352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48342" y="170543"/>
            <a:ext cx="11152188" cy="747713"/>
          </a:xfrm>
        </p:spPr>
        <p:txBody>
          <a:bodyPr>
            <a:normAutofit fontScale="90000"/>
          </a:bodyPr>
          <a:lstStyle/>
          <a:p>
            <a:r>
              <a:rPr lang="en-US" dirty="0" err="1"/>
              <a:t>jQuery</a:t>
            </a:r>
            <a:r>
              <a:rPr lang="en-US" dirty="0"/>
              <a:t> Fundamentals</a:t>
            </a:r>
          </a:p>
        </p:txBody>
      </p:sp>
      <p:graphicFrame>
        <p:nvGraphicFramePr>
          <p:cNvPr id="3" name="Diagram 2"/>
          <p:cNvGraphicFramePr/>
          <p:nvPr>
            <p:extLst>
              <p:ext uri="{D42A27DB-BD31-4B8C-83A1-F6EECF244321}">
                <p14:modId xmlns:p14="http://schemas.microsoft.com/office/powerpoint/2010/main" val="1222186697"/>
              </p:ext>
            </p:extLst>
          </p:nvPr>
        </p:nvGraphicFramePr>
        <p:xfrm>
          <a:off x="348342" y="1079054"/>
          <a:ext cx="11149013" cy="25622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p:cNvSpPr/>
          <p:nvPr/>
        </p:nvSpPr>
        <p:spPr bwMode="auto">
          <a:xfrm>
            <a:off x="4058382" y="3641280"/>
            <a:ext cx="8019708" cy="3096876"/>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&lt;script&gt;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    $(‘div’).hide();</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&lt;/script&gt;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&lt;div&gt;This will be hidden&lt;/div&gt;</a:t>
            </a:r>
          </a:p>
          <a:p>
            <a:r>
              <a:rPr lang="en-US" sz="2000" dirty="0">
                <a:solidFill>
                  <a:schemeClr val="bg1">
                    <a:alpha val="99000"/>
                  </a:schemeClr>
                </a:solidFill>
                <a:latin typeface="Consolas" pitchFamily="49" charset="0"/>
                <a:cs typeface="Consolas" pitchFamily="49" charset="0"/>
              </a:rPr>
              <a:t>&lt;div&gt;So will this&lt;/div&gt;</a:t>
            </a:r>
          </a:p>
          <a:p>
            <a:r>
              <a:rPr lang="en-US" sz="2000" dirty="0">
                <a:solidFill>
                  <a:schemeClr val="bg1">
                    <a:alpha val="99000"/>
                  </a:schemeClr>
                </a:solidFill>
                <a:latin typeface="Consolas" pitchFamily="49" charset="0"/>
                <a:cs typeface="Consolas" pitchFamily="49" charset="0"/>
              </a:rPr>
              <a:t>&lt;div&gt;Even this&lt;/div&gt;</a:t>
            </a:r>
          </a:p>
        </p:txBody>
      </p:sp>
      <p:sp>
        <p:nvSpPr>
          <p:cNvPr id="9" name="Rectangle 8"/>
          <p:cNvSpPr/>
          <p:nvPr/>
        </p:nvSpPr>
        <p:spPr bwMode="auto">
          <a:xfrm>
            <a:off x="4058382" y="3641280"/>
            <a:ext cx="8019708" cy="3096876"/>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&lt;script&gt;</a:t>
            </a:r>
          </a:p>
          <a:p>
            <a:r>
              <a:rPr lang="en-US" sz="2000" dirty="0">
                <a:solidFill>
                  <a:schemeClr val="bg1">
                    <a:alpha val="99000"/>
                  </a:schemeClr>
                </a:solidFill>
                <a:latin typeface="Consolas" pitchFamily="49" charset="0"/>
                <a:cs typeface="Consolas" pitchFamily="49" charset="0"/>
              </a:rPr>
              <a:t>$(function() {</a:t>
            </a:r>
          </a:p>
          <a:p>
            <a:r>
              <a:rPr lang="en-US" sz="2000" dirty="0">
                <a:solidFill>
                  <a:schemeClr val="bg1">
                    <a:alpha val="99000"/>
                  </a:schemeClr>
                </a:solidFill>
                <a:latin typeface="Consolas" pitchFamily="49" charset="0"/>
                <a:cs typeface="Consolas" pitchFamily="49" charset="0"/>
              </a:rPr>
              <a:t>    $('.submit').click(function(){</a:t>
            </a:r>
          </a:p>
          <a:p>
            <a:r>
              <a:rPr lang="en-US" sz="2000" dirty="0">
                <a:solidFill>
                  <a:schemeClr val="bg1">
                    <a:alpha val="99000"/>
                  </a:schemeClr>
                </a:solidFill>
                <a:latin typeface="Consolas" pitchFamily="49" charset="0"/>
                <a:cs typeface="Consolas" pitchFamily="49" charset="0"/>
              </a:rPr>
              <a:t>        alert('post form');</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&lt;/script&gt;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&lt;input class=“submit” type=“button” value=“Submit”/&gt;</a:t>
            </a:r>
          </a:p>
          <a:p>
            <a:endParaRPr lang="en-US" sz="2000" dirty="0">
              <a:solidFill>
                <a:schemeClr val="bg1">
                  <a:alpha val="99000"/>
                </a:schemeClr>
              </a:solidFill>
              <a:latin typeface="Consolas" pitchFamily="49" charset="0"/>
              <a:cs typeface="Consolas" pitchFamily="49" charset="0"/>
            </a:endParaRPr>
          </a:p>
        </p:txBody>
      </p:sp>
      <p:sp>
        <p:nvSpPr>
          <p:cNvPr id="10" name="Rectangle 9"/>
          <p:cNvSpPr/>
          <p:nvPr/>
        </p:nvSpPr>
        <p:spPr bwMode="auto">
          <a:xfrm>
            <a:off x="4058382" y="3641281"/>
            <a:ext cx="8019708" cy="3088943"/>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&lt;script&gt;</a:t>
            </a:r>
          </a:p>
          <a:p>
            <a:r>
              <a:rPr lang="en-US" sz="2000" dirty="0">
                <a:solidFill>
                  <a:schemeClr val="bg1">
                    <a:alpha val="99000"/>
                  </a:schemeClr>
                </a:solidFill>
                <a:latin typeface="Consolas" pitchFamily="49" charset="0"/>
                <a:cs typeface="Consolas" pitchFamily="49" charset="0"/>
              </a:rPr>
              <a:t>$(function() {</a:t>
            </a:r>
          </a:p>
          <a:p>
            <a:r>
              <a:rPr lang="en-US" sz="2000" dirty="0">
                <a:solidFill>
                  <a:schemeClr val="bg1">
                    <a:alpha val="99000"/>
                  </a:schemeClr>
                </a:solidFill>
                <a:latin typeface="Consolas" pitchFamily="49" charset="0"/>
                <a:cs typeface="Consolas" pitchFamily="49" charset="0"/>
              </a:rPr>
              <a:t>    $('.submit').click(function(){</a:t>
            </a:r>
          </a:p>
          <a:p>
            <a:r>
              <a:rPr lang="en-US" sz="2000" dirty="0">
                <a:solidFill>
                  <a:schemeClr val="bg1">
                    <a:alpha val="99000"/>
                  </a:schemeClr>
                </a:solidFill>
                <a:latin typeface="Consolas" pitchFamily="49" charset="0"/>
                <a:cs typeface="Consolas" pitchFamily="49" charset="0"/>
              </a:rPr>
              <a:t>        alert('post form');</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&lt;/script&gt;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&lt;input class=“submit” type=“button” value=“Submit”/&gt;</a:t>
            </a:r>
          </a:p>
        </p:txBody>
      </p:sp>
      <p:sp>
        <p:nvSpPr>
          <p:cNvPr id="11" name="Rectangle 10"/>
          <p:cNvSpPr/>
          <p:nvPr/>
        </p:nvSpPr>
        <p:spPr bwMode="auto">
          <a:xfrm>
            <a:off x="3599543" y="3018972"/>
            <a:ext cx="8592457" cy="3839028"/>
          </a:xfrm>
          <a:prstGeom prst="rect">
            <a:avLst/>
          </a:prstGeom>
          <a:solidFill>
            <a:schemeClr val="tx2"/>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400" dirty="0">
                <a:solidFill>
                  <a:schemeClr val="bg1">
                    <a:alpha val="99000"/>
                  </a:schemeClr>
                </a:solidFill>
                <a:latin typeface="Consolas" pitchFamily="49" charset="0"/>
                <a:cs typeface="Consolas" pitchFamily="49" charset="0"/>
              </a:rPr>
              <a:t>&lt;script&gt;</a:t>
            </a:r>
          </a:p>
          <a:p>
            <a:r>
              <a:rPr lang="en-US" sz="2400" dirty="0">
                <a:solidFill>
                  <a:schemeClr val="bg1">
                    <a:alpha val="99000"/>
                  </a:schemeClr>
                </a:solidFill>
                <a:latin typeface="Consolas" pitchFamily="49" charset="0"/>
                <a:cs typeface="Consolas" pitchFamily="49" charset="0"/>
              </a:rPr>
              <a:t>$(function() {</a:t>
            </a:r>
          </a:p>
          <a:p>
            <a:r>
              <a:rPr lang="en-US" sz="2400" dirty="0">
                <a:solidFill>
                  <a:schemeClr val="bg1">
                    <a:alpha val="99000"/>
                  </a:schemeClr>
                </a:solidFill>
                <a:latin typeface="Consolas" pitchFamily="49" charset="0"/>
                <a:cs typeface="Consolas" pitchFamily="49" charset="0"/>
              </a:rPr>
              <a:t>    $('.submit').click( function(){</a:t>
            </a:r>
          </a:p>
          <a:p>
            <a:r>
              <a:rPr lang="en-US" sz="2400" dirty="0">
                <a:solidFill>
                  <a:schemeClr val="bg1">
                    <a:alpha val="99000"/>
                  </a:schemeClr>
                </a:solidFill>
                <a:latin typeface="Consolas" pitchFamily="49" charset="0"/>
                <a:cs typeface="Consolas" pitchFamily="49" charset="0"/>
              </a:rPr>
              <a:t>        $('.submit').</a:t>
            </a:r>
            <a:r>
              <a:rPr lang="en-US" sz="2400" dirty="0" err="1">
                <a:solidFill>
                  <a:schemeClr val="bg1">
                    <a:alpha val="99000"/>
                  </a:schemeClr>
                </a:solidFill>
                <a:latin typeface="Consolas" pitchFamily="49" charset="0"/>
                <a:cs typeface="Consolas" pitchFamily="49" charset="0"/>
              </a:rPr>
              <a:t>css</a:t>
            </a:r>
            <a:r>
              <a:rPr lang="en-US" sz="2400" dirty="0">
                <a:solidFill>
                  <a:schemeClr val="bg1">
                    <a:alpha val="99000"/>
                  </a:schemeClr>
                </a:solidFill>
                <a:latin typeface="Consolas" pitchFamily="49" charset="0"/>
                <a:cs typeface="Consolas" pitchFamily="49" charset="0"/>
              </a:rPr>
              <a:t>('color', '#ff0000');</a:t>
            </a:r>
          </a:p>
          <a:p>
            <a:r>
              <a:rPr lang="en-US" sz="2400" dirty="0">
                <a:solidFill>
                  <a:schemeClr val="bg1">
                    <a:alpha val="99000"/>
                  </a:schemeClr>
                </a:solidFill>
                <a:latin typeface="Consolas" pitchFamily="49" charset="0"/>
                <a:cs typeface="Consolas" pitchFamily="49" charset="0"/>
              </a:rPr>
              <a:t>        $('#container')</a:t>
            </a:r>
          </a:p>
          <a:p>
            <a:r>
              <a:rPr lang="en-US" sz="2400" dirty="0">
                <a:solidFill>
                  <a:schemeClr val="bg1">
                    <a:alpha val="99000"/>
                  </a:schemeClr>
                </a:solidFill>
                <a:latin typeface="Consolas" pitchFamily="49" charset="0"/>
                <a:cs typeface="Consolas" pitchFamily="49" charset="0"/>
              </a:rPr>
              <a:t>            .append($('&lt;span&gt;Clicked!&lt;/span&gt;')</a:t>
            </a:r>
          </a:p>
          <a:p>
            <a:r>
              <a:rPr lang="en-US" sz="2400" dirty="0">
                <a:solidFill>
                  <a:schemeClr val="bg1">
                    <a:alpha val="99000"/>
                  </a:schemeClr>
                </a:solidFill>
                <a:latin typeface="Consolas" pitchFamily="49" charset="0"/>
                <a:cs typeface="Consolas" pitchFamily="49" charset="0"/>
              </a:rPr>
              <a:t>            .click(function(){ alert('foo'); }));</a:t>
            </a:r>
          </a:p>
          <a:p>
            <a:r>
              <a:rPr lang="en-US" sz="2400" dirty="0">
                <a:solidFill>
                  <a:schemeClr val="bg1">
                    <a:alpha val="99000"/>
                  </a:schemeClr>
                </a:solidFill>
                <a:latin typeface="Consolas" pitchFamily="49" charset="0"/>
                <a:cs typeface="Consolas" pitchFamily="49" charset="0"/>
              </a:rPr>
              <a:t>    });</a:t>
            </a:r>
          </a:p>
          <a:p>
            <a:r>
              <a:rPr lang="en-US" sz="2400" dirty="0">
                <a:solidFill>
                  <a:schemeClr val="bg1">
                    <a:alpha val="99000"/>
                  </a:schemeClr>
                </a:solidFill>
                <a:latin typeface="Consolas" pitchFamily="49" charset="0"/>
                <a:cs typeface="Consolas" pitchFamily="49" charset="0"/>
              </a:rPr>
              <a:t>});		</a:t>
            </a:r>
          </a:p>
          <a:p>
            <a:r>
              <a:rPr lang="en-US" sz="2400" dirty="0">
                <a:solidFill>
                  <a:schemeClr val="bg1">
                    <a:alpha val="99000"/>
                  </a:schemeClr>
                </a:solidFill>
                <a:latin typeface="Consolas" pitchFamily="49" charset="0"/>
                <a:cs typeface="Consolas" pitchFamily="49" charset="0"/>
              </a:rPr>
              <a:t>&lt;/script&gt;</a:t>
            </a:r>
          </a:p>
        </p:txBody>
      </p:sp>
    </p:spTree>
    <p:extLst>
      <p:ext uri="{BB962C8B-B14F-4D97-AF65-F5344CB8AC3E}">
        <p14:creationId xmlns:p14="http://schemas.microsoft.com/office/powerpoint/2010/main" val="31164188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4" name="Subtitle 3"/>
          <p:cNvSpPr>
            <a:spLocks noGrp="1"/>
          </p:cNvSpPr>
          <p:nvPr>
            <p:ph type="subTitle" idx="1"/>
          </p:nvPr>
        </p:nvSpPr>
        <p:spPr/>
        <p:txBody>
          <a:bodyPr/>
          <a:lstStyle/>
          <a:p>
            <a:r>
              <a:rPr lang="en-US" dirty="0" smtClean="0"/>
              <a:t>jQuery</a:t>
            </a:r>
            <a:endParaRPr lang="en-US" dirty="0"/>
          </a:p>
        </p:txBody>
      </p:sp>
    </p:spTree>
    <p:extLst>
      <p:ext uri="{BB962C8B-B14F-4D97-AF65-F5344CB8AC3E}">
        <p14:creationId xmlns:p14="http://schemas.microsoft.com/office/powerpoint/2010/main" val="39642752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922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3" name="Title 2"/>
          <p:cNvSpPr>
            <a:spLocks noGrp="1"/>
          </p:cNvSpPr>
          <p:nvPr>
            <p:ph type="ctrTitle"/>
          </p:nvPr>
        </p:nvSpPr>
        <p:spPr/>
        <p:txBody>
          <a:bodyPr/>
          <a:lstStyle/>
          <a:p>
            <a:r>
              <a:rPr lang="en-US" dirty="0" smtClean="0"/>
              <a:t>Bootstrap</a:t>
            </a:r>
            <a:endParaRPr lang="en-US" dirty="0"/>
          </a:p>
        </p:txBody>
      </p:sp>
    </p:spTree>
    <p:extLst>
      <p:ext uri="{BB962C8B-B14F-4D97-AF65-F5344CB8AC3E}">
        <p14:creationId xmlns:p14="http://schemas.microsoft.com/office/powerpoint/2010/main" val="2860283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Bootstrap</a:t>
            </a:r>
            <a:endParaRPr lang="en-US" dirty="0"/>
          </a:p>
        </p:txBody>
      </p:sp>
      <p:sp>
        <p:nvSpPr>
          <p:cNvPr id="7" name="Content Placeholder 6"/>
          <p:cNvSpPr>
            <a:spLocks noGrp="1"/>
          </p:cNvSpPr>
          <p:nvPr>
            <p:ph sz="quarter" idx="4294967295"/>
          </p:nvPr>
        </p:nvSpPr>
        <p:spPr/>
        <p:txBody>
          <a:bodyPr>
            <a:normAutofit/>
          </a:bodyPr>
          <a:lstStyle/>
          <a:p>
            <a:pPr marL="0" indent="0">
              <a:buNone/>
            </a:pPr>
            <a:r>
              <a:rPr lang="en-US" dirty="0"/>
              <a:t>The most popular front-end framework for developing </a:t>
            </a:r>
            <a:r>
              <a:rPr lang="en-US" dirty="0" smtClean="0"/>
              <a:t/>
            </a:r>
            <a:br>
              <a:rPr lang="en-US" dirty="0" smtClean="0"/>
            </a:br>
            <a:r>
              <a:rPr lang="en-US" dirty="0" smtClean="0"/>
              <a:t>responsive</a:t>
            </a:r>
            <a:r>
              <a:rPr lang="en-US" dirty="0"/>
              <a:t>, mobile first projects on the web.</a:t>
            </a:r>
            <a:endParaRPr lang="en-GB" dirty="0" smtClean="0"/>
          </a:p>
        </p:txBody>
      </p:sp>
      <p:pic>
        <p:nvPicPr>
          <p:cNvPr id="3" name="Picture 2" descr="Screen Clipping"/>
          <p:cNvPicPr>
            <a:picLocks noChangeAspect="1"/>
          </p:cNvPicPr>
          <p:nvPr/>
        </p:nvPicPr>
        <p:blipFill rotWithShape="1">
          <a:blip r:embed="rId3">
            <a:extLst>
              <a:ext uri="{28A0092B-C50C-407E-A947-70E740481C1C}">
                <a14:useLocalDpi xmlns:a14="http://schemas.microsoft.com/office/drawing/2010/main" val="0"/>
              </a:ext>
            </a:extLst>
          </a:blip>
          <a:srcRect b="3785"/>
          <a:stretch/>
        </p:blipFill>
        <p:spPr>
          <a:xfrm>
            <a:off x="-25295" y="0"/>
            <a:ext cx="12217295" cy="6134100"/>
          </a:xfrm>
          <a:prstGeom prst="rect">
            <a:avLst/>
          </a:prstGeom>
        </p:spPr>
      </p:pic>
      <p:sp>
        <p:nvSpPr>
          <p:cNvPr id="4" name="Rectangle 3"/>
          <p:cNvSpPr/>
          <p:nvPr/>
        </p:nvSpPr>
        <p:spPr>
          <a:xfrm>
            <a:off x="-25295" y="5440101"/>
            <a:ext cx="12217295" cy="1417899"/>
          </a:xfrm>
          <a:prstGeom prst="rect">
            <a:avLst/>
          </a:prstGeom>
          <a:solidFill>
            <a:srgbClr val="684D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2953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it?</a:t>
            </a:r>
            <a:endParaRPr lang="en-US" dirty="0"/>
          </a:p>
        </p:txBody>
      </p:sp>
      <p:sp>
        <p:nvSpPr>
          <p:cNvPr id="7" name="Content Placeholder 6"/>
          <p:cNvSpPr>
            <a:spLocks noGrp="1"/>
          </p:cNvSpPr>
          <p:nvPr>
            <p:ph sz="quarter" idx="4294967295"/>
          </p:nvPr>
        </p:nvSpPr>
        <p:spPr/>
        <p:txBody>
          <a:bodyPr>
            <a:normAutofit/>
          </a:bodyPr>
          <a:lstStyle/>
          <a:p>
            <a:pPr lvl="0" fontAlgn="ctr"/>
            <a:r>
              <a:rPr lang="en-US" dirty="0" smtClean="0"/>
              <a:t>CSS </a:t>
            </a:r>
            <a:r>
              <a:rPr lang="en-US" dirty="0"/>
              <a:t>is </a:t>
            </a:r>
            <a:r>
              <a:rPr lang="en-US" dirty="0" smtClean="0"/>
              <a:t>can be tricky</a:t>
            </a:r>
            <a:endParaRPr lang="en-US" dirty="0"/>
          </a:p>
          <a:p>
            <a:pPr lvl="0" fontAlgn="ctr"/>
            <a:r>
              <a:rPr lang="en-US" dirty="0"/>
              <a:t>Cross </a:t>
            </a:r>
            <a:r>
              <a:rPr lang="en-US" dirty="0" smtClean="0"/>
              <a:t>browser support can be a challenge</a:t>
            </a:r>
            <a:endParaRPr lang="en-US" dirty="0"/>
          </a:p>
          <a:p>
            <a:pPr lvl="0" fontAlgn="ctr"/>
            <a:r>
              <a:rPr lang="en-US" dirty="0" smtClean="0"/>
              <a:t>Solves basic </a:t>
            </a:r>
            <a:r>
              <a:rPr lang="en-US" dirty="0"/>
              <a:t>tasks </a:t>
            </a:r>
            <a:r>
              <a:rPr lang="en-US" dirty="0" smtClean="0"/>
              <a:t>(e.g. page layout without tables)</a:t>
            </a:r>
            <a:endParaRPr lang="en-US" dirty="0"/>
          </a:p>
          <a:p>
            <a:pPr lvl="0" fontAlgn="ctr"/>
            <a:r>
              <a:rPr lang="en-US" dirty="0" smtClean="0"/>
              <a:t>Bootstrap </a:t>
            </a:r>
            <a:r>
              <a:rPr lang="en-US" dirty="0"/>
              <a:t>makes it easier</a:t>
            </a:r>
          </a:p>
        </p:txBody>
      </p:sp>
    </p:spTree>
    <p:extLst>
      <p:ext uri="{BB962C8B-B14F-4D97-AF65-F5344CB8AC3E}">
        <p14:creationId xmlns:p14="http://schemas.microsoft.com/office/powerpoint/2010/main" val="6686333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Bootstrap Features</a:t>
            </a:r>
            <a:endParaRPr lang="en-US" dirty="0"/>
          </a:p>
        </p:txBody>
      </p:sp>
      <p:sp>
        <p:nvSpPr>
          <p:cNvPr id="7" name="Content Placeholder 6"/>
          <p:cNvSpPr>
            <a:spLocks noGrp="1"/>
          </p:cNvSpPr>
          <p:nvPr>
            <p:ph sz="quarter" idx="4294967295"/>
          </p:nvPr>
        </p:nvSpPr>
        <p:spPr/>
        <p:txBody>
          <a:bodyPr>
            <a:normAutofit fontScale="92500" lnSpcReduction="10000"/>
          </a:bodyPr>
          <a:lstStyle/>
          <a:p>
            <a:r>
              <a:rPr lang="en-US" dirty="0"/>
              <a:t>Theme Support </a:t>
            </a:r>
            <a:endParaRPr lang="en-US" dirty="0" smtClean="0"/>
          </a:p>
          <a:p>
            <a:r>
              <a:rPr lang="en-US" dirty="0" smtClean="0"/>
              <a:t>Responsive</a:t>
            </a:r>
            <a:endParaRPr lang="en-US" dirty="0"/>
          </a:p>
          <a:p>
            <a:r>
              <a:rPr lang="en-US" dirty="0"/>
              <a:t>Grid</a:t>
            </a:r>
          </a:p>
          <a:p>
            <a:r>
              <a:rPr lang="en-US" dirty="0"/>
              <a:t>Components</a:t>
            </a:r>
          </a:p>
          <a:p>
            <a:pPr lvl="1"/>
            <a:r>
              <a:rPr lang="en-US" dirty="0"/>
              <a:t>Pagination</a:t>
            </a:r>
          </a:p>
          <a:p>
            <a:pPr lvl="1"/>
            <a:r>
              <a:rPr lang="en-US" dirty="0"/>
              <a:t>Buttons</a:t>
            </a:r>
          </a:p>
          <a:p>
            <a:pPr lvl="1"/>
            <a:r>
              <a:rPr lang="en-US" dirty="0"/>
              <a:t>Modal</a:t>
            </a:r>
          </a:p>
          <a:p>
            <a:r>
              <a:rPr lang="en-US" dirty="0" smtClean="0"/>
              <a:t>Great Visual </a:t>
            </a:r>
            <a:r>
              <a:rPr lang="en-US" dirty="0"/>
              <a:t>Studio </a:t>
            </a:r>
            <a:r>
              <a:rPr lang="en-US" dirty="0" smtClean="0"/>
              <a:t>support</a:t>
            </a:r>
            <a:endParaRPr lang="en-US" dirty="0"/>
          </a:p>
        </p:txBody>
      </p:sp>
    </p:spTree>
    <p:extLst>
      <p:ext uri="{BB962C8B-B14F-4D97-AF65-F5344CB8AC3E}">
        <p14:creationId xmlns:p14="http://schemas.microsoft.com/office/powerpoint/2010/main" val="35038301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Themes</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13" y="1649896"/>
            <a:ext cx="7288662" cy="5208104"/>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2450" y="1628932"/>
            <a:ext cx="7949550" cy="5229068"/>
          </a:xfrm>
          <a:prstGeom prst="rect">
            <a:avLst/>
          </a:prstGeom>
        </p:spPr>
      </p:pic>
    </p:spTree>
    <p:extLst>
      <p:ext uri="{BB962C8B-B14F-4D97-AF65-F5344CB8AC3E}">
        <p14:creationId xmlns:p14="http://schemas.microsoft.com/office/powerpoint/2010/main" val="25001189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920" y="1530626"/>
            <a:ext cx="12070080" cy="5327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Responsive Layout</a:t>
            </a:r>
            <a:endParaRPr lang="en-US" dirty="0"/>
          </a:p>
        </p:txBody>
      </p:sp>
      <p:pic>
        <p:nvPicPr>
          <p:cNvPr id="4" name="Content Placeholder 3" descr="Screen Clipping"/>
          <p:cNvPicPr>
            <a:picLocks noGrp="1" noChangeAspect="1"/>
          </p:cNvPicPr>
          <p:nvPr>
            <p:ph sz="quarter" idx="4294967295"/>
          </p:nvPr>
        </p:nvPicPr>
        <p:blipFill>
          <a:blip r:embed="rId2">
            <a:extLst>
              <a:ext uri="{28A0092B-C50C-407E-A947-70E740481C1C}">
                <a14:useLocalDpi xmlns:a14="http://schemas.microsoft.com/office/drawing/2010/main" val="0"/>
              </a:ext>
            </a:extLst>
          </a:blip>
          <a:stretch>
            <a:fillRect/>
          </a:stretch>
        </p:blipFill>
        <p:spPr>
          <a:xfrm>
            <a:off x="3132084" y="1891146"/>
            <a:ext cx="5937250" cy="4438650"/>
          </a:xfrm>
        </p:spPr>
      </p:pic>
    </p:spTree>
    <p:extLst>
      <p:ext uri="{BB962C8B-B14F-4D97-AF65-F5344CB8AC3E}">
        <p14:creationId xmlns:p14="http://schemas.microsoft.com/office/powerpoint/2010/main" val="167898451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Responsive Layout</a:t>
            </a:r>
            <a:endParaRPr lang="en-US" dirty="0"/>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backgroundRemoval t="508" b="100000" l="1664" r="98706"/>
                    </a14:imgEffect>
                  </a14:imgLayer>
                </a14:imgProps>
              </a:ext>
              <a:ext uri="{28A0092B-C50C-407E-A947-70E740481C1C}">
                <a14:useLocalDpi xmlns:a14="http://schemas.microsoft.com/office/drawing/2010/main" val="0"/>
              </a:ext>
            </a:extLst>
          </a:blip>
          <a:stretch>
            <a:fillRect/>
          </a:stretch>
        </p:blipFill>
        <p:spPr>
          <a:xfrm>
            <a:off x="7442327" y="2080997"/>
            <a:ext cx="2366600" cy="430887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728" y="2081725"/>
            <a:ext cx="6029184" cy="4308146"/>
          </a:xfrm>
          <a:prstGeom prst="rect">
            <a:avLst/>
          </a:prstGeom>
        </p:spPr>
      </p:pic>
    </p:spTree>
    <p:extLst>
      <p:ext uri="{BB962C8B-B14F-4D97-AF65-F5344CB8AC3E}">
        <p14:creationId xmlns:p14="http://schemas.microsoft.com/office/powerpoint/2010/main" val="690761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Modern Web Standards</a:t>
            </a:r>
            <a:endParaRPr lang="en-US" dirty="0"/>
          </a:p>
        </p:txBody>
      </p:sp>
      <p:sp>
        <p:nvSpPr>
          <p:cNvPr id="3" name="Subtitle 2"/>
          <p:cNvSpPr>
            <a:spLocks noGrp="1"/>
          </p:cNvSpPr>
          <p:nvPr>
            <p:ph type="subTitle" idx="1"/>
          </p:nvPr>
        </p:nvSpPr>
        <p:spPr/>
        <p:txBody>
          <a:bodyPr/>
          <a:lstStyle/>
          <a:p>
            <a:r>
              <a:rPr lang="en-US" dirty="0" smtClean="0"/>
              <a:t>HTML5 + CSS3 + JS = Magic!</a:t>
            </a:r>
            <a:endParaRPr lang="en-US" dirty="0"/>
          </a:p>
        </p:txBody>
      </p:sp>
    </p:spTree>
    <p:extLst>
      <p:ext uri="{BB962C8B-B14F-4D97-AF65-F5344CB8AC3E}">
        <p14:creationId xmlns:p14="http://schemas.microsoft.com/office/powerpoint/2010/main" val="42253248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Grid system</a:t>
            </a:r>
            <a:endParaRPr lang="en-US" dirty="0"/>
          </a:p>
        </p:txBody>
      </p:sp>
      <p:graphicFrame>
        <p:nvGraphicFramePr>
          <p:cNvPr id="7" name="Content Placeholder 6"/>
          <p:cNvGraphicFramePr>
            <a:graphicFrameLocks noGrp="1"/>
          </p:cNvGraphicFramePr>
          <p:nvPr>
            <p:ph sz="quarter" idx="4294967295"/>
            <p:extLst>
              <p:ext uri="{D42A27DB-BD31-4B8C-83A1-F6EECF244321}">
                <p14:modId xmlns:p14="http://schemas.microsoft.com/office/powerpoint/2010/main" val="2813045964"/>
              </p:ext>
            </p:extLst>
          </p:nvPr>
        </p:nvGraphicFramePr>
        <p:xfrm>
          <a:off x="560798" y="1846807"/>
          <a:ext cx="10786520" cy="4182642"/>
        </p:xfrm>
        <a:graphic>
          <a:graphicData uri="http://schemas.openxmlformats.org/drawingml/2006/table">
            <a:tbl>
              <a:tblPr firstRow="1">
                <a:tableStyleId>{B301B821-A1FF-4177-AEE7-76D212191A09}</a:tableStyleId>
              </a:tblPr>
              <a:tblGrid>
                <a:gridCol w="2157304">
                  <a:extLst>
                    <a:ext uri="{9D8B030D-6E8A-4147-A177-3AD203B41FA5}">
                      <a16:colId xmlns:a16="http://schemas.microsoft.com/office/drawing/2014/main" val="20000"/>
                    </a:ext>
                  </a:extLst>
                </a:gridCol>
                <a:gridCol w="2157304">
                  <a:extLst>
                    <a:ext uri="{9D8B030D-6E8A-4147-A177-3AD203B41FA5}">
                      <a16:colId xmlns:a16="http://schemas.microsoft.com/office/drawing/2014/main" val="20001"/>
                    </a:ext>
                  </a:extLst>
                </a:gridCol>
                <a:gridCol w="2157304">
                  <a:extLst>
                    <a:ext uri="{9D8B030D-6E8A-4147-A177-3AD203B41FA5}">
                      <a16:colId xmlns:a16="http://schemas.microsoft.com/office/drawing/2014/main" val="20002"/>
                    </a:ext>
                  </a:extLst>
                </a:gridCol>
                <a:gridCol w="2157304">
                  <a:extLst>
                    <a:ext uri="{9D8B030D-6E8A-4147-A177-3AD203B41FA5}">
                      <a16:colId xmlns:a16="http://schemas.microsoft.com/office/drawing/2014/main" val="20003"/>
                    </a:ext>
                  </a:extLst>
                </a:gridCol>
                <a:gridCol w="2157304">
                  <a:extLst>
                    <a:ext uri="{9D8B030D-6E8A-4147-A177-3AD203B41FA5}">
                      <a16:colId xmlns:a16="http://schemas.microsoft.com/office/drawing/2014/main" val="20004"/>
                    </a:ext>
                  </a:extLst>
                </a:gridCol>
              </a:tblGrid>
              <a:tr h="847322">
                <a:tc>
                  <a:txBody>
                    <a:bodyPr/>
                    <a:lstStyle/>
                    <a:p>
                      <a:endParaRPr lang="en-US" dirty="0"/>
                    </a:p>
                  </a:txBody>
                  <a:tcPr anchor="ctr"/>
                </a:tc>
                <a:tc>
                  <a:txBody>
                    <a:bodyPr/>
                    <a:lstStyle/>
                    <a:p>
                      <a:r>
                        <a:rPr lang="en-US"/>
                        <a:t>Extra small devices Phones (&lt;768px) </a:t>
                      </a:r>
                    </a:p>
                  </a:txBody>
                  <a:tcPr anchor="ctr"/>
                </a:tc>
                <a:tc>
                  <a:txBody>
                    <a:bodyPr/>
                    <a:lstStyle/>
                    <a:p>
                      <a:r>
                        <a:rPr lang="en-US"/>
                        <a:t>Small devices Tablets (≥768px) </a:t>
                      </a:r>
                    </a:p>
                  </a:txBody>
                  <a:tcPr anchor="ctr"/>
                </a:tc>
                <a:tc>
                  <a:txBody>
                    <a:bodyPr/>
                    <a:lstStyle/>
                    <a:p>
                      <a:r>
                        <a:rPr lang="en-US"/>
                        <a:t>Medium devices Desktops (≥992px) </a:t>
                      </a:r>
                    </a:p>
                  </a:txBody>
                  <a:tcPr anchor="ctr"/>
                </a:tc>
                <a:tc>
                  <a:txBody>
                    <a:bodyPr/>
                    <a:lstStyle/>
                    <a:p>
                      <a:r>
                        <a:rPr lang="en-US"/>
                        <a:t>Large devices Desktops (≥1200px) </a:t>
                      </a:r>
                    </a:p>
                  </a:txBody>
                  <a:tcPr anchor="ctr"/>
                </a:tc>
                <a:extLst>
                  <a:ext uri="{0D108BD9-81ED-4DB2-BD59-A6C34878D82A}">
                    <a16:rowId xmlns:a16="http://schemas.microsoft.com/office/drawing/2014/main" val="10000"/>
                  </a:ext>
                </a:extLst>
              </a:tr>
              <a:tr h="847322">
                <a:tc>
                  <a:txBody>
                    <a:bodyPr/>
                    <a:lstStyle/>
                    <a:p>
                      <a:r>
                        <a:rPr lang="en-US"/>
                        <a:t>Grid behavior</a:t>
                      </a:r>
                    </a:p>
                  </a:txBody>
                  <a:tcPr anchor="ctr"/>
                </a:tc>
                <a:tc>
                  <a:txBody>
                    <a:bodyPr/>
                    <a:lstStyle/>
                    <a:p>
                      <a:r>
                        <a:rPr lang="en-US"/>
                        <a:t>Horizontal at all times</a:t>
                      </a:r>
                    </a:p>
                  </a:txBody>
                  <a:tcPr anchor="ctr"/>
                </a:tc>
                <a:tc gridSpan="3">
                  <a:txBody>
                    <a:bodyPr/>
                    <a:lstStyle/>
                    <a:p>
                      <a:r>
                        <a:rPr lang="en-US"/>
                        <a:t>Collapsed to start, horizontal above breakpoints</a:t>
                      </a:r>
                    </a:p>
                  </a:txBody>
                  <a:tcPr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484184">
                <a:tc>
                  <a:txBody>
                    <a:bodyPr/>
                    <a:lstStyle/>
                    <a:p>
                      <a:r>
                        <a:rPr lang="en-US"/>
                        <a:t>Container width</a:t>
                      </a:r>
                    </a:p>
                  </a:txBody>
                  <a:tcPr anchor="ctr"/>
                </a:tc>
                <a:tc>
                  <a:txBody>
                    <a:bodyPr/>
                    <a:lstStyle/>
                    <a:p>
                      <a:r>
                        <a:rPr lang="en-US"/>
                        <a:t>None (auto)</a:t>
                      </a:r>
                    </a:p>
                  </a:txBody>
                  <a:tcPr anchor="ctr"/>
                </a:tc>
                <a:tc>
                  <a:txBody>
                    <a:bodyPr/>
                    <a:lstStyle/>
                    <a:p>
                      <a:r>
                        <a:rPr lang="en-US"/>
                        <a:t>750px</a:t>
                      </a:r>
                    </a:p>
                  </a:txBody>
                  <a:tcPr anchor="ctr"/>
                </a:tc>
                <a:tc>
                  <a:txBody>
                    <a:bodyPr/>
                    <a:lstStyle/>
                    <a:p>
                      <a:r>
                        <a:rPr lang="en-US"/>
                        <a:t>970px</a:t>
                      </a:r>
                    </a:p>
                  </a:txBody>
                  <a:tcPr anchor="ctr"/>
                </a:tc>
                <a:tc>
                  <a:txBody>
                    <a:bodyPr/>
                    <a:lstStyle/>
                    <a:p>
                      <a:r>
                        <a:rPr lang="en-US"/>
                        <a:t>1170px</a:t>
                      </a:r>
                    </a:p>
                  </a:txBody>
                  <a:tcPr anchor="ctr"/>
                </a:tc>
                <a:extLst>
                  <a:ext uri="{0D108BD9-81ED-4DB2-BD59-A6C34878D82A}">
                    <a16:rowId xmlns:a16="http://schemas.microsoft.com/office/drawing/2014/main" val="10002"/>
                  </a:ext>
                </a:extLst>
              </a:tr>
              <a:tr h="484184">
                <a:tc>
                  <a:txBody>
                    <a:bodyPr/>
                    <a:lstStyle/>
                    <a:p>
                      <a:r>
                        <a:rPr lang="en-US"/>
                        <a:t>Class prefix</a:t>
                      </a:r>
                    </a:p>
                  </a:txBody>
                  <a:tcPr anchor="ctr"/>
                </a:tc>
                <a:tc>
                  <a:txBody>
                    <a:bodyPr/>
                    <a:lstStyle/>
                    <a:p>
                      <a:r>
                        <a:rPr lang="en-US"/>
                        <a:t>.col-xs-</a:t>
                      </a:r>
                    </a:p>
                  </a:txBody>
                  <a:tcPr anchor="ctr"/>
                </a:tc>
                <a:tc>
                  <a:txBody>
                    <a:bodyPr/>
                    <a:lstStyle/>
                    <a:p>
                      <a:r>
                        <a:rPr lang="en-US"/>
                        <a:t>.col-sm-</a:t>
                      </a:r>
                    </a:p>
                  </a:txBody>
                  <a:tcPr anchor="ctr"/>
                </a:tc>
                <a:tc>
                  <a:txBody>
                    <a:bodyPr/>
                    <a:lstStyle/>
                    <a:p>
                      <a:r>
                        <a:rPr lang="en-US"/>
                        <a:t>.col-md-</a:t>
                      </a:r>
                    </a:p>
                  </a:txBody>
                  <a:tcPr anchor="ctr"/>
                </a:tc>
                <a:tc>
                  <a:txBody>
                    <a:bodyPr/>
                    <a:lstStyle/>
                    <a:p>
                      <a:r>
                        <a:rPr lang="en-US"/>
                        <a:t>.col-lg-</a:t>
                      </a:r>
                    </a:p>
                  </a:txBody>
                  <a:tcPr anchor="ctr"/>
                </a:tc>
                <a:extLst>
                  <a:ext uri="{0D108BD9-81ED-4DB2-BD59-A6C34878D82A}">
                    <a16:rowId xmlns:a16="http://schemas.microsoft.com/office/drawing/2014/main" val="10003"/>
                  </a:ext>
                </a:extLst>
              </a:tr>
              <a:tr h="484184">
                <a:tc>
                  <a:txBody>
                    <a:bodyPr/>
                    <a:lstStyle/>
                    <a:p>
                      <a:r>
                        <a:rPr lang="en-US" dirty="0"/>
                        <a:t># of columns</a:t>
                      </a:r>
                    </a:p>
                  </a:txBody>
                  <a:tcPr anchor="ctr"/>
                </a:tc>
                <a:tc gridSpan="4">
                  <a:txBody>
                    <a:bodyPr/>
                    <a:lstStyle/>
                    <a:p>
                      <a:r>
                        <a:rPr lang="en-US" dirty="0"/>
                        <a:t>12</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84184">
                <a:tc>
                  <a:txBody>
                    <a:bodyPr/>
                    <a:lstStyle/>
                    <a:p>
                      <a:r>
                        <a:rPr lang="en-US"/>
                        <a:t>Column width</a:t>
                      </a:r>
                    </a:p>
                  </a:txBody>
                  <a:tcPr anchor="ctr"/>
                </a:tc>
                <a:tc>
                  <a:txBody>
                    <a:bodyPr/>
                    <a:lstStyle/>
                    <a:p>
                      <a:r>
                        <a:rPr lang="en-US"/>
                        <a:t>Auto</a:t>
                      </a:r>
                    </a:p>
                  </a:txBody>
                  <a:tcPr anchor="ctr"/>
                </a:tc>
                <a:tc>
                  <a:txBody>
                    <a:bodyPr/>
                    <a:lstStyle/>
                    <a:p>
                      <a:r>
                        <a:rPr lang="en-US" dirty="0" smtClean="0"/>
                        <a:t>~62px</a:t>
                      </a:r>
                      <a:endParaRPr lang="en-US" dirty="0"/>
                    </a:p>
                  </a:txBody>
                  <a:tcPr anchor="ctr"/>
                </a:tc>
                <a:tc>
                  <a:txBody>
                    <a:bodyPr/>
                    <a:lstStyle/>
                    <a:p>
                      <a:r>
                        <a:rPr lang="en-US" dirty="0" smtClean="0"/>
                        <a:t>~81px</a:t>
                      </a:r>
                      <a:endParaRPr lang="en-US" dirty="0"/>
                    </a:p>
                  </a:txBody>
                  <a:tcPr anchor="ctr"/>
                </a:tc>
                <a:tc>
                  <a:txBody>
                    <a:bodyPr/>
                    <a:lstStyle/>
                    <a:p>
                      <a:r>
                        <a:rPr lang="en-US" dirty="0" smtClean="0"/>
                        <a:t>~97px</a:t>
                      </a:r>
                      <a:endParaRPr lang="en-US" dirty="0"/>
                    </a:p>
                  </a:txBody>
                  <a:tcPr anchor="ctr"/>
                </a:tc>
                <a:extLst>
                  <a:ext uri="{0D108BD9-81ED-4DB2-BD59-A6C34878D82A}">
                    <a16:rowId xmlns:a16="http://schemas.microsoft.com/office/drawing/2014/main" val="10005"/>
                  </a:ext>
                </a:extLst>
              </a:tr>
              <a:tr h="484184">
                <a:tc>
                  <a:txBody>
                    <a:bodyPr/>
                    <a:lstStyle/>
                    <a:p>
                      <a:r>
                        <a:rPr lang="en-US"/>
                        <a:t>Gutter width</a:t>
                      </a:r>
                    </a:p>
                  </a:txBody>
                  <a:tcPr anchor="ctr"/>
                </a:tc>
                <a:tc gridSpan="4">
                  <a:txBody>
                    <a:bodyPr/>
                    <a:lstStyle/>
                    <a:p>
                      <a:r>
                        <a:rPr lang="en-US" dirty="0"/>
                        <a:t>30px (15px on each side of a column)</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2805865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Grid system</a:t>
            </a:r>
            <a:endParaRPr lang="en-US" dirty="0"/>
          </a:p>
        </p:txBody>
      </p:sp>
      <p:pic>
        <p:nvPicPr>
          <p:cNvPr id="4" name="Content Placeholder 3"/>
          <p:cNvPicPr>
            <a:picLocks noGrp="1" noChangeAspect="1"/>
          </p:cNvPicPr>
          <p:nvPr>
            <p:ph sz="quarter" idx="4294967295"/>
          </p:nvPr>
        </p:nvPicPr>
        <p:blipFill>
          <a:blip r:embed="rId2"/>
          <a:stretch>
            <a:fillRect/>
          </a:stretch>
        </p:blipFill>
        <p:spPr>
          <a:xfrm>
            <a:off x="682625" y="2363560"/>
            <a:ext cx="11509375" cy="3151188"/>
          </a:xfrm>
          <a:prstGeom prst="rect">
            <a:avLst/>
          </a:prstGeom>
        </p:spPr>
      </p:pic>
    </p:spTree>
    <p:extLst>
      <p:ext uri="{BB962C8B-B14F-4D97-AF65-F5344CB8AC3E}">
        <p14:creationId xmlns:p14="http://schemas.microsoft.com/office/powerpoint/2010/main" val="229556800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13211" y="1432572"/>
            <a:ext cx="12078789" cy="5425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60798" y="416497"/>
            <a:ext cx="11079822" cy="1016076"/>
          </a:xfrm>
        </p:spPr>
        <p:txBody>
          <a:bodyPr/>
          <a:lstStyle/>
          <a:p>
            <a:r>
              <a:rPr lang="en-US" dirty="0" smtClean="0"/>
              <a:t>Components</a:t>
            </a:r>
            <a:endParaRPr lang="en-US" dirty="0"/>
          </a:p>
        </p:txBody>
      </p:sp>
      <p:pic>
        <p:nvPicPr>
          <p:cNvPr id="4" name="Content Placeholder 3" descr="Screen Clipping"/>
          <p:cNvPicPr>
            <a:picLocks noGrp="1" noChangeAspect="1"/>
          </p:cNvPicPr>
          <p:nvPr>
            <p:ph sz="quarter" idx="4294967295"/>
          </p:nvPr>
        </p:nvPicPr>
        <p:blipFill>
          <a:blip r:embed="rId3">
            <a:extLst>
              <a:ext uri="{28A0092B-C50C-407E-A947-70E740481C1C}">
                <a14:useLocalDpi xmlns:a14="http://schemas.microsoft.com/office/drawing/2010/main" val="0"/>
              </a:ext>
            </a:extLst>
          </a:blip>
          <a:stretch>
            <a:fillRect/>
          </a:stretch>
        </p:blipFill>
        <p:spPr>
          <a:xfrm>
            <a:off x="9491145" y="2124649"/>
            <a:ext cx="2149475" cy="384175"/>
          </a:xfrm>
        </p:spPr>
      </p:pic>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991" y="1724146"/>
            <a:ext cx="4334471" cy="476315"/>
          </a:xfrm>
          <a:prstGeom prst="rect">
            <a:avLst/>
          </a:prstGeom>
        </p:spPr>
      </p:pic>
      <p:pic>
        <p:nvPicPr>
          <p:cNvPr id="7" name="Picture 6"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9936" y="1538435"/>
            <a:ext cx="2597371" cy="443339"/>
          </a:xfrm>
          <a:prstGeom prst="rect">
            <a:avLst/>
          </a:prstGeom>
        </p:spPr>
      </p:pic>
      <p:pic>
        <p:nvPicPr>
          <p:cNvPr id="8" name="Picture 7"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9936" y="2081615"/>
            <a:ext cx="2046734" cy="409822"/>
          </a:xfrm>
          <a:prstGeom prst="rect">
            <a:avLst/>
          </a:prstGeom>
        </p:spPr>
      </p:pic>
      <p:pic>
        <p:nvPicPr>
          <p:cNvPr id="10" name="Picture 9"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13613" y="2600355"/>
            <a:ext cx="5327008" cy="1851043"/>
          </a:xfrm>
          <a:prstGeom prst="rect">
            <a:avLst/>
          </a:prstGeom>
        </p:spPr>
      </p:pic>
      <p:pic>
        <p:nvPicPr>
          <p:cNvPr id="11" name="Picture 10"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13614" y="4566217"/>
            <a:ext cx="5327007" cy="2115586"/>
          </a:xfrm>
          <a:prstGeom prst="rect">
            <a:avLst/>
          </a:prstGeom>
        </p:spPr>
      </p:pic>
      <p:pic>
        <p:nvPicPr>
          <p:cNvPr id="13" name="Picture 12"/>
          <p:cNvPicPr>
            <a:picLocks noChangeAspect="1"/>
          </p:cNvPicPr>
          <p:nvPr/>
        </p:nvPicPr>
        <p:blipFill>
          <a:blip r:embed="rId9"/>
          <a:stretch>
            <a:fillRect/>
          </a:stretch>
        </p:blipFill>
        <p:spPr>
          <a:xfrm>
            <a:off x="9567180" y="1524103"/>
            <a:ext cx="2073440" cy="400085"/>
          </a:xfrm>
          <a:prstGeom prst="rect">
            <a:avLst/>
          </a:prstGeom>
        </p:spPr>
      </p:pic>
      <p:grpSp>
        <p:nvGrpSpPr>
          <p:cNvPr id="9" name="Group 8"/>
          <p:cNvGrpSpPr/>
          <p:nvPr/>
        </p:nvGrpSpPr>
        <p:grpSpPr>
          <a:xfrm>
            <a:off x="940991" y="2464305"/>
            <a:ext cx="4610184" cy="4217498"/>
            <a:chOff x="940991" y="2203490"/>
            <a:chExt cx="4992430" cy="4478313"/>
          </a:xfrm>
        </p:grpSpPr>
        <p:pic>
          <p:nvPicPr>
            <p:cNvPr id="6" name="Picture 5" descr="Screen Clippi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0991" y="2203490"/>
              <a:ext cx="4992430" cy="2679451"/>
            </a:xfrm>
            <a:prstGeom prst="rect">
              <a:avLst/>
            </a:prstGeom>
          </p:spPr>
        </p:pic>
        <p:pic>
          <p:nvPicPr>
            <p:cNvPr id="14" name="Picture 13" descr="Screen Clippi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0991" y="5037452"/>
              <a:ext cx="4981065" cy="1644351"/>
            </a:xfrm>
            <a:prstGeom prst="rect">
              <a:avLst/>
            </a:prstGeom>
          </p:spPr>
        </p:pic>
      </p:grpSp>
    </p:spTree>
    <p:extLst>
      <p:ext uri="{BB962C8B-B14F-4D97-AF65-F5344CB8AC3E}">
        <p14:creationId xmlns:p14="http://schemas.microsoft.com/office/powerpoint/2010/main" val="13466163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Glyphicons</a:t>
            </a:r>
            <a:endParaRPr lang="en-US" dirty="0"/>
          </a:p>
        </p:txBody>
      </p:sp>
      <p:pic>
        <p:nvPicPr>
          <p:cNvPr id="9" name="Content Placeholder 8" descr="Screen Clipping"/>
          <p:cNvPicPr>
            <a:picLocks noGrp="1" noChangeAspect="1"/>
          </p:cNvPicPr>
          <p:nvPr>
            <p:ph sz="quarter" idx="4294967295"/>
          </p:nvPr>
        </p:nvPicPr>
        <p:blipFill>
          <a:blip r:embed="rId2">
            <a:extLst>
              <a:ext uri="{28A0092B-C50C-407E-A947-70E740481C1C}">
                <a14:useLocalDpi xmlns:a14="http://schemas.microsoft.com/office/drawing/2010/main" val="0"/>
              </a:ext>
            </a:extLst>
          </a:blip>
          <a:stretch>
            <a:fillRect/>
          </a:stretch>
        </p:blipFill>
        <p:spPr>
          <a:xfrm>
            <a:off x="4448175" y="1566862"/>
            <a:ext cx="7743825" cy="5291138"/>
          </a:xfrm>
        </p:spPr>
      </p:pic>
    </p:spTree>
    <p:extLst>
      <p:ext uri="{BB962C8B-B14F-4D97-AF65-F5344CB8AC3E}">
        <p14:creationId xmlns:p14="http://schemas.microsoft.com/office/powerpoint/2010/main" val="7440955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0798" y="6921"/>
            <a:ext cx="11079822" cy="1325563"/>
          </a:xfrm>
        </p:spPr>
        <p:txBody>
          <a:bodyPr>
            <a:normAutofit/>
          </a:bodyPr>
          <a:lstStyle/>
          <a:p>
            <a:r>
              <a:rPr lang="en-US" dirty="0" smtClean="0"/>
              <a:t>Bootstrap - Visual Studio support</a:t>
            </a:r>
            <a:endParaRPr lang="en-US" dirty="0"/>
          </a:p>
        </p:txBody>
      </p:sp>
      <p:sp>
        <p:nvSpPr>
          <p:cNvPr id="2" name="Content Placeholder 1"/>
          <p:cNvSpPr>
            <a:spLocks noGrp="1"/>
          </p:cNvSpPr>
          <p:nvPr>
            <p:ph idx="1"/>
          </p:nvPr>
        </p:nvSpPr>
        <p:spPr>
          <a:xfrm>
            <a:off x="560798" y="1876996"/>
            <a:ext cx="5230402" cy="4713005"/>
          </a:xfrm>
        </p:spPr>
        <p:txBody>
          <a:bodyPr>
            <a:normAutofit/>
          </a:bodyPr>
          <a:lstStyle/>
          <a:p>
            <a:pPr marL="0" indent="0">
              <a:buNone/>
            </a:pPr>
            <a:r>
              <a:rPr lang="en-US" dirty="0" smtClean="0"/>
              <a:t>CSS Class IntelliSense</a:t>
            </a:r>
          </a:p>
          <a:p>
            <a:pPr marL="0" indent="0">
              <a:buNone/>
            </a:pPr>
            <a:endParaRPr lang="en-US" sz="2000" dirty="0" smtClean="0"/>
          </a:p>
          <a:p>
            <a:pPr marL="0" indent="0">
              <a:buNone/>
            </a:pPr>
            <a:r>
              <a:rPr lang="en-US" dirty="0" smtClean="0"/>
              <a:t>Updated templates and MVC scaffolding to use Bootstrap classes</a:t>
            </a:r>
          </a:p>
          <a:p>
            <a:pPr marL="0" indent="0">
              <a:buNone/>
            </a:pPr>
            <a:endParaRPr lang="en-US" sz="2000" dirty="0" smtClean="0"/>
          </a:p>
          <a:p>
            <a:pPr marL="0" indent="0">
              <a:buNone/>
            </a:pPr>
            <a:r>
              <a:rPr lang="en-US" dirty="0" smtClean="0"/>
              <a:t>Web Essentials - Missing class detection</a:t>
            </a:r>
          </a:p>
          <a:p>
            <a:pPr marL="0" indent="0">
              <a:buNone/>
            </a:pPr>
            <a:endParaRPr lang="en-US" dirty="0"/>
          </a:p>
        </p:txBody>
      </p:sp>
      <p:pic>
        <p:nvPicPr>
          <p:cNvPr id="5" name="Content Placeholder 3"/>
          <p:cNvPicPr>
            <a:picLocks noChangeAspect="1"/>
          </p:cNvPicPr>
          <p:nvPr/>
        </p:nvPicPr>
        <p:blipFill>
          <a:blip r:embed="rId2"/>
          <a:stretch>
            <a:fillRect/>
          </a:stretch>
        </p:blipFill>
        <p:spPr>
          <a:xfrm>
            <a:off x="5983446" y="1876996"/>
            <a:ext cx="5902167" cy="3283240"/>
          </a:xfrm>
          <a:prstGeom prst="rect">
            <a:avLst/>
          </a:prstGeom>
          <a:ln>
            <a:solidFill>
              <a:srgbClr val="191919"/>
            </a:solidFill>
          </a:ln>
        </p:spPr>
      </p:pic>
      <p:pic>
        <p:nvPicPr>
          <p:cNvPr id="6" name="Content Placeholder 3"/>
          <p:cNvPicPr>
            <a:picLocks noChangeAspect="1"/>
          </p:cNvPicPr>
          <p:nvPr/>
        </p:nvPicPr>
        <p:blipFill>
          <a:blip r:embed="rId3"/>
          <a:stretch>
            <a:fillRect/>
          </a:stretch>
        </p:blipFill>
        <p:spPr>
          <a:xfrm>
            <a:off x="5983446" y="5293221"/>
            <a:ext cx="5902167" cy="1296780"/>
          </a:xfrm>
          <a:prstGeom prst="rect">
            <a:avLst/>
          </a:prstGeom>
          <a:ln>
            <a:solidFill>
              <a:srgbClr val="191919"/>
            </a:solidFill>
          </a:ln>
        </p:spPr>
      </p:pic>
    </p:spTree>
    <p:extLst>
      <p:ext uri="{BB962C8B-B14F-4D97-AF65-F5344CB8AC3E}">
        <p14:creationId xmlns:p14="http://schemas.microsoft.com/office/powerpoint/2010/main" val="8294417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JavaScript Tools</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27943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Grunt / Gulp Overview</a:t>
            </a:r>
            <a:endParaRPr lang="en-US" dirty="0"/>
          </a:p>
        </p:txBody>
      </p:sp>
      <p:sp>
        <p:nvSpPr>
          <p:cNvPr id="4" name="Content Placeholder 6"/>
          <p:cNvSpPr txBox="1">
            <a:spLocks/>
          </p:cNvSpPr>
          <p:nvPr/>
        </p:nvSpPr>
        <p:spPr>
          <a:xfrm>
            <a:off x="560798" y="1876996"/>
            <a:ext cx="11079822" cy="42155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Front-end task runners</a:t>
            </a:r>
          </a:p>
          <a:p>
            <a:pPr lvl="1"/>
            <a:r>
              <a:rPr lang="en-US" dirty="0" smtClean="0"/>
              <a:t>Bundle and minify CSS / JS</a:t>
            </a:r>
          </a:p>
          <a:p>
            <a:pPr lvl="1"/>
            <a:r>
              <a:rPr lang="en-US" dirty="0" smtClean="0"/>
              <a:t>Run </a:t>
            </a:r>
            <a:r>
              <a:rPr lang="en-US" dirty="0" err="1" smtClean="0"/>
              <a:t>transpilers</a:t>
            </a:r>
            <a:r>
              <a:rPr lang="en-US" dirty="0" smtClean="0"/>
              <a:t> (JSX / LESS / Sass / </a:t>
            </a:r>
            <a:r>
              <a:rPr lang="en-US" dirty="0" err="1" smtClean="0"/>
              <a:t>Coffeescript</a:t>
            </a:r>
            <a:r>
              <a:rPr lang="en-US" dirty="0" smtClean="0"/>
              <a:t> / etc.)</a:t>
            </a:r>
          </a:p>
          <a:p>
            <a:pPr lvl="1"/>
            <a:r>
              <a:rPr lang="en-US" dirty="0" smtClean="0"/>
              <a:t>Copy files (e.g. from </a:t>
            </a:r>
            <a:r>
              <a:rPr lang="en-US" dirty="0" err="1" smtClean="0"/>
              <a:t>bower_components</a:t>
            </a:r>
            <a:r>
              <a:rPr lang="en-US" dirty="0" smtClean="0"/>
              <a:t> to </a:t>
            </a:r>
            <a:r>
              <a:rPr lang="en-US" dirty="0" err="1" smtClean="0"/>
              <a:t>wwwroot</a:t>
            </a:r>
            <a:r>
              <a:rPr lang="en-US" dirty="0" smtClean="0"/>
              <a:t>)</a:t>
            </a:r>
          </a:p>
          <a:p>
            <a:pPr lvl="1"/>
            <a:r>
              <a:rPr lang="en-US" dirty="0" smtClean="0"/>
              <a:t>Run tests (JS unit tests, browser automation tests)</a:t>
            </a:r>
          </a:p>
          <a:p>
            <a:r>
              <a:rPr lang="en-US" dirty="0" smtClean="0"/>
              <a:t>Grunt and Gulp are both supported by Visual Studio</a:t>
            </a:r>
            <a:endParaRPr lang="en-US" dirty="0"/>
          </a:p>
        </p:txBody>
      </p:sp>
    </p:spTree>
    <p:extLst>
      <p:ext uri="{BB962C8B-B14F-4D97-AF65-F5344CB8AC3E}">
        <p14:creationId xmlns:p14="http://schemas.microsoft.com/office/powerpoint/2010/main" val="49599210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672814"/>
            <a:ext cx="4953000" cy="103857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 name="Rectangle 2"/>
          <p:cNvSpPr/>
          <p:nvPr/>
        </p:nvSpPr>
        <p:spPr bwMode="auto">
          <a:xfrm>
            <a:off x="275771" y="1711384"/>
            <a:ext cx="4677229" cy="5146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l" defTabSz="914099" rtl="0" eaLnBrk="1" fontAlgn="base" latinLnBrk="0" hangingPunct="1">
              <a:lnSpc>
                <a:spcPct val="150000"/>
              </a:lnSpc>
              <a:spcBef>
                <a:spcPct val="0"/>
              </a:spcBef>
              <a:spcAft>
                <a:spcPct val="0"/>
              </a:spcAft>
              <a:buClrTx/>
              <a:buSzTx/>
              <a:buFontTx/>
              <a:buNone/>
              <a:tabLst/>
              <a:defRPr/>
            </a:pPr>
            <a:r>
              <a:rPr kumimoji="0" lang="en-US" sz="2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JavaScript </a:t>
            </a: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Task </a:t>
            </a:r>
            <a:r>
              <a:rPr kumimoji="0" lang="en-US" sz="2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Runner</a:t>
            </a:r>
            <a:endPar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l" defTabSz="914099" rtl="0" eaLnBrk="1" fontAlgn="base" latinLnBrk="0" hangingPunct="1">
              <a:lnSpc>
                <a:spcPct val="150000"/>
              </a:lnSpc>
              <a:spcBef>
                <a:spcPct val="0"/>
              </a:spcBef>
              <a:spcAft>
                <a:spcPct val="0"/>
              </a:spcAft>
              <a:buClrTx/>
              <a:buSzTx/>
              <a:buFontTx/>
              <a:buNone/>
              <a:tabLst/>
              <a:defRPr/>
            </a:pPr>
            <a:r>
              <a:rPr kumimoji="0" lang="en-US" sz="2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Automates </a:t>
            </a:r>
            <a:r>
              <a:rPr kumimoji="0" lang="en-US" sz="28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mn-ea"/>
                <a:cs typeface="+mn-cs"/>
              </a:rPr>
              <a:t>minification</a:t>
            </a:r>
            <a:r>
              <a:rPr kumimoji="0" lang="en-US" sz="2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 </a:t>
            </a:r>
            <a:r>
              <a:rPr kumimoji="0" lang="en-US" sz="2800" b="0" i="0" u="none" strike="noStrike" kern="1200" cap="none" spc="0" normalizeH="0" baseline="0" noProof="0" dirty="0" smtClean="0">
                <a:ln>
                  <a:noFill/>
                </a:ln>
                <a:solidFill>
                  <a:srgbClr val="FFFFFF"/>
                </a:solidFill>
                <a:effectLst/>
                <a:uLnTx/>
                <a:uFillTx/>
                <a:latin typeface="Segoe UI"/>
                <a:ea typeface="+mn-ea"/>
                <a:cs typeface="+mn-cs"/>
              </a:rPr>
              <a:t>unit </a:t>
            </a:r>
            <a:r>
              <a:rPr kumimoji="0" lang="en-US" sz="2800" b="0" i="0" u="none" strike="noStrike" kern="1200" cap="none" spc="0" normalizeH="0" baseline="0" noProof="0" dirty="0">
                <a:ln>
                  <a:noFill/>
                </a:ln>
                <a:solidFill>
                  <a:srgbClr val="FFFFFF"/>
                </a:solidFill>
                <a:effectLst/>
                <a:uLnTx/>
                <a:uFillTx/>
                <a:latin typeface="Segoe UI"/>
                <a:ea typeface="+mn-ea"/>
                <a:cs typeface="+mn-cs"/>
              </a:rPr>
              <a:t>testing, </a:t>
            </a:r>
            <a:r>
              <a:rPr kumimoji="0" lang="en-US" sz="2800" b="0" i="0" u="none" strike="noStrike" kern="1200" cap="none" spc="0" normalizeH="0" baseline="0" noProof="0" dirty="0" smtClean="0">
                <a:ln>
                  <a:noFill/>
                </a:ln>
                <a:solidFill>
                  <a:srgbClr val="FFFFFF"/>
                </a:solidFill>
                <a:effectLst/>
                <a:uLnTx/>
                <a:uFillTx/>
                <a:latin typeface="Segoe UI"/>
                <a:ea typeface="+mn-ea"/>
                <a:cs typeface="+mn-cs"/>
              </a:rPr>
              <a:t>compilation, etc.</a:t>
            </a:r>
          </a:p>
          <a:p>
            <a:pPr marL="0" marR="0" lvl="0" indent="0" algn="l" defTabSz="914099" rtl="0" eaLnBrk="1" fontAlgn="base" latinLnBrk="0" hangingPunct="1">
              <a:lnSpc>
                <a:spcPct val="150000"/>
              </a:lnSpc>
              <a:spcBef>
                <a:spcPct val="0"/>
              </a:spcBef>
              <a:spcAft>
                <a:spcPct val="0"/>
              </a:spcAft>
              <a:buClrTx/>
              <a:buSzTx/>
              <a:buFontTx/>
              <a:buNone/>
              <a:tabLst/>
              <a:defRPr/>
            </a:pPr>
            <a:r>
              <a:rPr kumimoji="0" lang="en-US" sz="2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Configuration over code</a:t>
            </a:r>
          </a:p>
          <a:p>
            <a:pPr marL="0" marR="0" lvl="0" indent="0" algn="l" defTabSz="914099" rtl="0" eaLnBrk="1" fontAlgn="base" latinLnBrk="0" hangingPunct="1">
              <a:lnSpc>
                <a:spcPct val="150000"/>
              </a:lnSpc>
              <a:spcBef>
                <a:spcPct val="0"/>
              </a:spcBef>
              <a:spcAft>
                <a:spcPct val="0"/>
              </a:spcAft>
              <a:buClrTx/>
              <a:buSzTx/>
              <a:buFontTx/>
              <a:buNone/>
              <a:tabLst/>
              <a:defRPr/>
            </a:pPr>
            <a:r>
              <a:rPr kumimoji="0" lang="en-US" sz="2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Common tasks already available as Grunt Plugins</a:t>
            </a:r>
            <a:endPar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idx="4294967295"/>
          </p:nvPr>
        </p:nvSpPr>
        <p:spPr>
          <a:xfrm>
            <a:off x="275771" y="529318"/>
            <a:ext cx="11079163" cy="1325563"/>
          </a:xfrm>
        </p:spPr>
        <p:txBody>
          <a:bodyPr/>
          <a:lstStyle/>
          <a:p>
            <a:r>
              <a:rPr lang="en-US" dirty="0" smtClean="0"/>
              <a:t>Grunt</a:t>
            </a:r>
            <a:endParaRPr lang="en-US" dirty="0"/>
          </a:p>
        </p:txBody>
      </p:sp>
      <p:sp>
        <p:nvSpPr>
          <p:cNvPr id="6" name="Rectangle 5"/>
          <p:cNvSpPr/>
          <p:nvPr/>
        </p:nvSpPr>
        <p:spPr>
          <a:xfrm>
            <a:off x="4953000" y="0"/>
            <a:ext cx="7239000" cy="6858000"/>
          </a:xfrm>
          <a:prstGeom prst="rect">
            <a:avLst/>
          </a:prstGeom>
          <a:solidFill>
            <a:srgbClr val="202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43729"/>
              </a:solidFill>
              <a:effectLst/>
              <a:uLnTx/>
              <a:uFillTx/>
              <a:latin typeface="Segoe UI"/>
              <a:ea typeface="+mn-ea"/>
              <a:cs typeface="+mn-cs"/>
            </a:endParaRPr>
          </a:p>
        </p:txBody>
      </p:sp>
      <p:pic>
        <p:nvPicPr>
          <p:cNvPr id="5" name="Picture 4"/>
          <p:cNvPicPr>
            <a:picLocks noChangeAspect="1"/>
          </p:cNvPicPr>
          <p:nvPr/>
        </p:nvPicPr>
        <p:blipFill>
          <a:blip r:embed="rId2"/>
          <a:stretch>
            <a:fillRect/>
          </a:stretch>
        </p:blipFill>
        <p:spPr>
          <a:xfrm>
            <a:off x="5105100" y="168552"/>
            <a:ext cx="6985300" cy="6549597"/>
          </a:xfrm>
          <a:prstGeom prst="rect">
            <a:avLst/>
          </a:prstGeom>
        </p:spPr>
      </p:pic>
      <p:pic>
        <p:nvPicPr>
          <p:cNvPr id="31746" name="Picture 2" descr="http://gruntjs.com/img/grunt-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55100" y="3551237"/>
            <a:ext cx="3429000" cy="4038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67408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 y="-1"/>
            <a:ext cx="7704668" cy="6858001"/>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4" name="Picture 3"/>
          <p:cNvPicPr>
            <a:picLocks noChangeAspect="1"/>
          </p:cNvPicPr>
          <p:nvPr/>
        </p:nvPicPr>
        <p:blipFill>
          <a:blip r:embed="rId2"/>
          <a:stretch>
            <a:fillRect/>
          </a:stretch>
        </p:blipFill>
        <p:spPr>
          <a:xfrm>
            <a:off x="152399" y="131649"/>
            <a:ext cx="7365998" cy="8635542"/>
          </a:xfrm>
          <a:prstGeom prst="rect">
            <a:avLst/>
          </a:prstGeom>
        </p:spPr>
      </p:pic>
      <p:sp>
        <p:nvSpPr>
          <p:cNvPr id="12" name="Rectangle 11"/>
          <p:cNvSpPr/>
          <p:nvPr/>
        </p:nvSpPr>
        <p:spPr>
          <a:xfrm>
            <a:off x="7704669" y="576554"/>
            <a:ext cx="4487331" cy="103857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 name="Rectangle 2"/>
          <p:cNvSpPr/>
          <p:nvPr/>
        </p:nvSpPr>
        <p:spPr bwMode="auto">
          <a:xfrm>
            <a:off x="7704669" y="1543018"/>
            <a:ext cx="4487331" cy="53149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l" defTabSz="914099" rtl="0" eaLnBrk="1" fontAlgn="base" latinLnBrk="0" hangingPunct="1">
              <a:lnSpc>
                <a:spcPct val="150000"/>
              </a:lnSpc>
              <a:spcBef>
                <a:spcPct val="0"/>
              </a:spcBef>
              <a:spcAft>
                <a:spcPct val="0"/>
              </a:spcAft>
              <a:buClrTx/>
              <a:buSzTx/>
              <a:buFontTx/>
              <a:buNone/>
              <a:tabLst/>
              <a:defRPr/>
            </a:pPr>
            <a:r>
              <a:rPr kumimoji="0" lang="en-US" sz="32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Another JS Task Runner</a:t>
            </a: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l" defTabSz="914099" rtl="0" eaLnBrk="1" fontAlgn="base" latinLnBrk="0" hangingPunct="1">
              <a:lnSpc>
                <a:spcPct val="150000"/>
              </a:lnSpc>
              <a:spcBef>
                <a:spcPct val="0"/>
              </a:spcBef>
              <a:spcAft>
                <a:spcPct val="0"/>
              </a:spcAft>
              <a:buClrTx/>
              <a:buSzTx/>
              <a:buFontTx/>
              <a:buNone/>
              <a:tabLst/>
              <a:defRPr/>
            </a:pPr>
            <a:r>
              <a:rPr kumimoji="0" lang="en-US" sz="32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Code over </a:t>
            </a:r>
            <a:r>
              <a:rPr kumimoji="0" lang="en-US" sz="3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mn-ea"/>
                <a:cs typeface="+mn-cs"/>
              </a:rPr>
              <a:t>config</a:t>
            </a: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l" defTabSz="914099" rtl="0" eaLnBrk="1" fontAlgn="base" latinLnBrk="0" hangingPunct="1">
              <a:lnSpc>
                <a:spcPct val="150000"/>
              </a:lnSpc>
              <a:spcBef>
                <a:spcPct val="0"/>
              </a:spcBef>
              <a:spcAft>
                <a:spcPct val="0"/>
              </a:spcAft>
              <a:buClrTx/>
              <a:buSzTx/>
              <a:buFontTx/>
              <a:buNone/>
              <a:tabLst/>
              <a:defRPr/>
            </a:pPr>
            <a:r>
              <a:rPr kumimoji="0" lang="en-US" sz="32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Streaming build system</a:t>
            </a:r>
          </a:p>
          <a:p>
            <a:pPr marL="0" marR="0" lvl="0" indent="0" algn="l" defTabSz="914099" rtl="0" eaLnBrk="1" fontAlgn="base" latinLnBrk="0" hangingPunct="1">
              <a:lnSpc>
                <a:spcPct val="150000"/>
              </a:lnSpc>
              <a:spcBef>
                <a:spcPct val="0"/>
              </a:spcBef>
              <a:spcAft>
                <a:spcPct val="0"/>
              </a:spcAft>
              <a:buClrTx/>
              <a:buSzTx/>
              <a:buFontTx/>
              <a:buNone/>
              <a:tabLst/>
              <a:defRPr/>
            </a:pPr>
            <a:r>
              <a:rPr kumimoji="0" lang="en-US" sz="32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Tasks are executed in maximum concurrency</a:t>
            </a: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idx="4294967295"/>
          </p:nvPr>
        </p:nvSpPr>
        <p:spPr>
          <a:xfrm>
            <a:off x="7910286" y="433057"/>
            <a:ext cx="4076096" cy="1325563"/>
          </a:xfrm>
        </p:spPr>
        <p:txBody>
          <a:bodyPr/>
          <a:lstStyle/>
          <a:p>
            <a:r>
              <a:rPr lang="en-US" dirty="0" smtClean="0"/>
              <a:t>Gulp</a:t>
            </a:r>
            <a:endParaRPr lang="en-US" dirty="0"/>
          </a:p>
        </p:txBody>
      </p:sp>
      <p:pic>
        <p:nvPicPr>
          <p:cNvPr id="32770" name="Picture 2" descr="https://raw.githubusercontent.com/gulpjs/artwork/master/gulp-2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1997" y="3441700"/>
            <a:ext cx="1408056" cy="314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1205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Visual Studio Support for Grunt / Gulp</a:t>
            </a:r>
            <a:endParaRPr lang="en-US" dirty="0"/>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7264" y="1622788"/>
            <a:ext cx="8217473" cy="4640103"/>
          </a:xfrm>
          <a:prstGeom prst="rect">
            <a:avLst/>
          </a:prstGeom>
        </p:spPr>
      </p:pic>
    </p:spTree>
    <p:extLst>
      <p:ext uri="{BB962C8B-B14F-4D97-AF65-F5344CB8AC3E}">
        <p14:creationId xmlns:p14="http://schemas.microsoft.com/office/powerpoint/2010/main" val="548938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05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3" name="Title 2"/>
          <p:cNvSpPr>
            <a:spLocks noGrp="1"/>
          </p:cNvSpPr>
          <p:nvPr>
            <p:ph type="ctrTitle"/>
          </p:nvPr>
        </p:nvSpPr>
        <p:spPr/>
        <p:txBody>
          <a:bodyPr/>
          <a:lstStyle/>
          <a:p>
            <a:r>
              <a:rPr lang="en-US" dirty="0" smtClean="0"/>
              <a:t>HTML5</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39021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Visual Studio Support for Grunt / Gulp</a:t>
            </a: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228" y="1602911"/>
            <a:ext cx="10450383" cy="2495898"/>
          </a:xfrm>
          <a:prstGeom prst="rect">
            <a:avLst/>
          </a:prstGeo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228" y="4237957"/>
            <a:ext cx="10450383" cy="2486372"/>
          </a:xfrm>
          <a:prstGeom prst="rect">
            <a:avLst/>
          </a:prstGeom>
        </p:spPr>
      </p:pic>
    </p:spTree>
    <p:extLst>
      <p:ext uri="{BB962C8B-B14F-4D97-AF65-F5344CB8AC3E}">
        <p14:creationId xmlns:p14="http://schemas.microsoft.com/office/powerpoint/2010/main" val="343043214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Works with all web project types</a:t>
            </a:r>
            <a:endParaRPr lang="en-US" dirty="0"/>
          </a:p>
        </p:txBody>
      </p:sp>
      <p:pic>
        <p:nvPicPr>
          <p:cNvPr id="3" name="Picture 2" descr="WebApplication15 - Microsoft Visual Studi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3360" y="1539840"/>
            <a:ext cx="8168640" cy="5318160"/>
          </a:xfrm>
          <a:prstGeom prst="rect">
            <a:avLst/>
          </a:prstGeom>
        </p:spPr>
      </p:pic>
      <p:sp>
        <p:nvSpPr>
          <p:cNvPr id="6" name="TextBox 5"/>
          <p:cNvSpPr txBox="1"/>
          <p:nvPr/>
        </p:nvSpPr>
        <p:spPr>
          <a:xfrm>
            <a:off x="202131" y="2675426"/>
            <a:ext cx="3821229"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solidFill>
                  <a:schemeClr val="bg1"/>
                </a:solidFill>
              </a:rPr>
              <a:t>ASP.NET 5</a:t>
            </a:r>
          </a:p>
          <a:p>
            <a:pPr marL="285750" indent="-285750">
              <a:buFont typeface="Arial" panose="020B0604020202020204" pitchFamily="34" charset="0"/>
              <a:buChar char="•"/>
            </a:pPr>
            <a:r>
              <a:rPr lang="en-US" sz="2400" dirty="0" smtClean="0">
                <a:solidFill>
                  <a:schemeClr val="bg1"/>
                </a:solidFill>
              </a:rPr>
              <a:t>ASP.NET 4.x Web Forms</a:t>
            </a:r>
          </a:p>
          <a:p>
            <a:pPr marL="285750" indent="-285750">
              <a:buFont typeface="Arial" panose="020B0604020202020204" pitchFamily="34" charset="0"/>
              <a:buChar char="•"/>
            </a:pPr>
            <a:r>
              <a:rPr lang="en-US" sz="2400" dirty="0" smtClean="0">
                <a:solidFill>
                  <a:schemeClr val="bg1"/>
                </a:solidFill>
              </a:rPr>
              <a:t>ASP.NET MVC 5</a:t>
            </a:r>
          </a:p>
          <a:p>
            <a:pPr marL="285750" indent="-285750">
              <a:buFont typeface="Arial" panose="020B0604020202020204" pitchFamily="34" charset="0"/>
              <a:buChar char="•"/>
            </a:pPr>
            <a:r>
              <a:rPr lang="en-US" sz="2400" dirty="0" smtClean="0">
                <a:solidFill>
                  <a:schemeClr val="bg1"/>
                </a:solidFill>
              </a:rPr>
              <a:t>HTML / Web Sites</a:t>
            </a:r>
          </a:p>
          <a:p>
            <a:pPr marL="285750" indent="-285750">
              <a:buFont typeface="Arial" panose="020B0604020202020204" pitchFamily="34" charset="0"/>
              <a:buChar char="•"/>
            </a:pPr>
            <a:r>
              <a:rPr lang="en-US" sz="2400" dirty="0" smtClean="0">
                <a:solidFill>
                  <a:schemeClr val="bg1"/>
                </a:solidFill>
              </a:rPr>
              <a:t>Node.js</a:t>
            </a:r>
          </a:p>
          <a:p>
            <a:pPr marL="285750" indent="-285750">
              <a:buFont typeface="Arial" panose="020B0604020202020204" pitchFamily="34" charset="0"/>
              <a:buChar char="•"/>
            </a:pPr>
            <a:r>
              <a:rPr lang="en-US" sz="2400" dirty="0" smtClean="0">
                <a:solidFill>
                  <a:schemeClr val="bg1"/>
                </a:solidFill>
              </a:rPr>
              <a:t>PHP</a:t>
            </a:r>
          </a:p>
          <a:p>
            <a:pPr marL="285750" indent="-285750">
              <a:buFont typeface="Arial" panose="020B0604020202020204" pitchFamily="34" charset="0"/>
              <a:buChar char="•"/>
            </a:pPr>
            <a:r>
              <a:rPr lang="en-US" sz="2400" dirty="0" smtClean="0">
                <a:solidFill>
                  <a:schemeClr val="bg1"/>
                </a:solidFill>
              </a:rPr>
              <a:t>etc.</a:t>
            </a:r>
            <a:endParaRPr lang="en-US" sz="2400" dirty="0">
              <a:solidFill>
                <a:schemeClr val="bg1"/>
              </a:solidFill>
            </a:endParaRPr>
          </a:p>
        </p:txBody>
      </p:sp>
    </p:spTree>
    <p:extLst>
      <p:ext uri="{BB962C8B-B14F-4D97-AF65-F5344CB8AC3E}">
        <p14:creationId xmlns:p14="http://schemas.microsoft.com/office/powerpoint/2010/main" val="388557656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672814"/>
            <a:ext cx="4755095" cy="103857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 name="Rectangle 5"/>
          <p:cNvSpPr/>
          <p:nvPr/>
        </p:nvSpPr>
        <p:spPr>
          <a:xfrm>
            <a:off x="4756681" y="0"/>
            <a:ext cx="7435319" cy="6858000"/>
          </a:xfrm>
          <a:prstGeom prst="rect">
            <a:avLst/>
          </a:prstGeom>
          <a:solidFill>
            <a:srgbClr val="202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43729"/>
              </a:solidFill>
              <a:effectLst/>
              <a:uLnTx/>
              <a:uFillTx/>
              <a:latin typeface="Segoe UI"/>
              <a:ea typeface="+mn-ea"/>
              <a:cs typeface="+mn-cs"/>
            </a:endParaRPr>
          </a:p>
        </p:txBody>
      </p:sp>
      <p:sp>
        <p:nvSpPr>
          <p:cNvPr id="3" name="Rectangle 2"/>
          <p:cNvSpPr/>
          <p:nvPr/>
        </p:nvSpPr>
        <p:spPr bwMode="auto">
          <a:xfrm>
            <a:off x="275771" y="976497"/>
            <a:ext cx="4321629" cy="53149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l" defTabSz="914099" rtl="0" eaLnBrk="1" fontAlgn="base" latinLnBrk="0" hangingPunct="1">
              <a:lnSpc>
                <a:spcPct val="150000"/>
              </a:lnSpc>
              <a:spcBef>
                <a:spcPct val="0"/>
              </a:spcBef>
              <a:spcAft>
                <a:spcPct val="0"/>
              </a:spcAft>
              <a:buClrTx/>
              <a:buSzTx/>
              <a:buFontTx/>
              <a:buNone/>
              <a:tabLst/>
              <a:defRPr/>
            </a:pPr>
            <a:r>
              <a:rPr kumimoji="0" lang="en-US" sz="32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The </a:t>
            </a: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package manager for the </a:t>
            </a:r>
            <a:r>
              <a:rPr kumimoji="0" lang="en-US" sz="32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Web</a:t>
            </a:r>
          </a:p>
          <a:p>
            <a:pPr marL="0" marR="0" lvl="0" indent="0" algn="l" defTabSz="914099" rtl="0" eaLnBrk="1" fontAlgn="base" latinLnBrk="0" hangingPunct="1">
              <a:lnSpc>
                <a:spcPct val="150000"/>
              </a:lnSpc>
              <a:spcBef>
                <a:spcPct val="0"/>
              </a:spcBef>
              <a:spcAft>
                <a:spcPct val="0"/>
              </a:spcAft>
              <a:buClrTx/>
              <a:buSzTx/>
              <a:buFontTx/>
              <a:buNone/>
              <a:tabLst/>
              <a:defRPr/>
            </a:pPr>
            <a:r>
              <a:rPr kumimoji="0" lang="en-US" sz="32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50k existing users</a:t>
            </a:r>
          </a:p>
          <a:p>
            <a:pPr marL="0" marR="0" lvl="0" indent="0" algn="l" defTabSz="914099" rtl="0" eaLnBrk="1" fontAlgn="base" latinLnBrk="0" hangingPunct="1">
              <a:lnSpc>
                <a:spcPct val="150000"/>
              </a:lnSpc>
              <a:spcBef>
                <a:spcPct val="0"/>
              </a:spcBef>
              <a:spcAft>
                <a:spcPct val="0"/>
              </a:spcAft>
              <a:buClrTx/>
              <a:buSzTx/>
              <a:buFontTx/>
              <a:buNone/>
              <a:tabLst/>
              <a:defRPr/>
            </a:pPr>
            <a:r>
              <a:rPr kumimoji="0" lang="en-US" sz="32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&gt;25k packages</a:t>
            </a:r>
          </a:p>
        </p:txBody>
      </p:sp>
      <p:sp>
        <p:nvSpPr>
          <p:cNvPr id="2" name="Title 1"/>
          <p:cNvSpPr>
            <a:spLocks noGrp="1"/>
          </p:cNvSpPr>
          <p:nvPr>
            <p:ph type="title" idx="4294967295"/>
          </p:nvPr>
        </p:nvSpPr>
        <p:spPr>
          <a:xfrm>
            <a:off x="275771" y="529318"/>
            <a:ext cx="11079163" cy="1325563"/>
          </a:xfrm>
        </p:spPr>
        <p:txBody>
          <a:bodyPr/>
          <a:lstStyle/>
          <a:p>
            <a:r>
              <a:rPr lang="en-US" dirty="0" smtClean="0"/>
              <a:t>Bower</a:t>
            </a:r>
            <a:endParaRPr lang="en-US" dirty="0"/>
          </a:p>
        </p:txBody>
      </p:sp>
      <p:pic>
        <p:nvPicPr>
          <p:cNvPr id="8" name="Picture 7"/>
          <p:cNvPicPr>
            <a:picLocks noChangeAspect="1"/>
          </p:cNvPicPr>
          <p:nvPr/>
        </p:nvPicPr>
        <p:blipFill>
          <a:blip r:embed="rId3"/>
          <a:stretch>
            <a:fillRect/>
          </a:stretch>
        </p:blipFill>
        <p:spPr>
          <a:xfrm>
            <a:off x="4907195" y="292336"/>
            <a:ext cx="7056205" cy="4028255"/>
          </a:xfrm>
          <a:prstGeom prst="rect">
            <a:avLst/>
          </a:prstGeom>
        </p:spPr>
      </p:pic>
      <p:pic>
        <p:nvPicPr>
          <p:cNvPr id="28674" name="Picture 2" descr="Bower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78310" y="4247371"/>
            <a:ext cx="2885090" cy="2535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0792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Single Page Applications</a:t>
            </a:r>
            <a:endParaRPr lang="en-US" dirty="0"/>
          </a:p>
        </p:txBody>
      </p:sp>
      <p:sp>
        <p:nvSpPr>
          <p:cNvPr id="2" name="Text Placeholder 1"/>
          <p:cNvSpPr>
            <a:spLocks noGrp="1"/>
          </p:cNvSpPr>
          <p:nvPr>
            <p:ph type="subTitle" idx="1"/>
          </p:nvPr>
        </p:nvSpPr>
        <p:spPr/>
        <p:txBody>
          <a:bodyPr/>
          <a:lstStyle/>
          <a:p>
            <a:r>
              <a:rPr lang="en-US" dirty="0" smtClean="0"/>
              <a:t>Overview and frameworks</a:t>
            </a:r>
            <a:endParaRPr lang="en-US" dirty="0"/>
          </a:p>
        </p:txBody>
      </p:sp>
    </p:spTree>
    <p:extLst>
      <p:ext uri="{BB962C8B-B14F-4D97-AF65-F5344CB8AC3E}">
        <p14:creationId xmlns:p14="http://schemas.microsoft.com/office/powerpoint/2010/main" val="40600402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403241" y="1194816"/>
            <a:ext cx="2093216" cy="4986528"/>
          </a:xfrm>
          <a:prstGeom prst="rect">
            <a:avLst/>
          </a:prstGeom>
          <a:solidFill>
            <a:srgbClr val="1D4380"/>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a:gradFill>
                  <a:gsLst>
                    <a:gs pos="0">
                      <a:srgbClr val="FFFFFF"/>
                    </a:gs>
                    <a:gs pos="100000">
                      <a:srgbClr val="FFFFFF"/>
                    </a:gs>
                  </a:gsLst>
                  <a:lin ang="5400000" scaled="0"/>
                </a:gradFill>
              </a:rPr>
              <a:t>Client Browser</a:t>
            </a:r>
          </a:p>
        </p:txBody>
      </p:sp>
      <p:sp>
        <p:nvSpPr>
          <p:cNvPr id="9" name="Rectangle 8"/>
          <p:cNvSpPr/>
          <p:nvPr/>
        </p:nvSpPr>
        <p:spPr bwMode="auto">
          <a:xfrm>
            <a:off x="9796358" y="1194816"/>
            <a:ext cx="2093216" cy="4986528"/>
          </a:xfrm>
          <a:prstGeom prst="rect">
            <a:avLst/>
          </a:prstGeom>
          <a:solidFill>
            <a:srgbClr val="1D4380"/>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a:gradFill>
                  <a:gsLst>
                    <a:gs pos="0">
                      <a:srgbClr val="FFFFFF"/>
                    </a:gs>
                    <a:gs pos="100000">
                      <a:srgbClr val="FFFFFF"/>
                    </a:gs>
                  </a:gsLst>
                  <a:lin ang="5400000" scaled="0"/>
                </a:gradFill>
              </a:rPr>
              <a:t>Web</a:t>
            </a:r>
            <a:br>
              <a:rPr lang="en-US" sz="4000" dirty="0">
                <a:gradFill>
                  <a:gsLst>
                    <a:gs pos="0">
                      <a:srgbClr val="FFFFFF"/>
                    </a:gs>
                    <a:gs pos="100000">
                      <a:srgbClr val="FFFFFF"/>
                    </a:gs>
                  </a:gsLst>
                  <a:lin ang="5400000" scaled="0"/>
                </a:gradFill>
              </a:rPr>
            </a:br>
            <a:r>
              <a:rPr lang="en-US" sz="4000" dirty="0">
                <a:gradFill>
                  <a:gsLst>
                    <a:gs pos="0">
                      <a:srgbClr val="FFFFFF"/>
                    </a:gs>
                    <a:gs pos="100000">
                      <a:srgbClr val="FFFFFF"/>
                    </a:gs>
                  </a:gsLst>
                  <a:lin ang="5400000" scaled="0"/>
                </a:gradFill>
              </a:rPr>
              <a:t>Server</a:t>
            </a:r>
          </a:p>
        </p:txBody>
      </p:sp>
      <p:sp>
        <p:nvSpPr>
          <p:cNvPr id="10" name="Right Arrow 9"/>
          <p:cNvSpPr/>
          <p:nvPr/>
        </p:nvSpPr>
        <p:spPr bwMode="auto">
          <a:xfrm>
            <a:off x="3007805" y="1194816"/>
            <a:ext cx="6155354" cy="670282"/>
          </a:xfrm>
          <a:prstGeom prst="rightArrow">
            <a:avLst/>
          </a:prstGeom>
          <a:solidFill>
            <a:srgbClr val="1D4380"/>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Request: http://site.com/products/</a:t>
            </a:r>
          </a:p>
        </p:txBody>
      </p:sp>
      <p:sp>
        <p:nvSpPr>
          <p:cNvPr id="14" name="Right Arrow 13"/>
          <p:cNvSpPr/>
          <p:nvPr/>
        </p:nvSpPr>
        <p:spPr bwMode="auto">
          <a:xfrm flipH="1">
            <a:off x="3007804" y="2015143"/>
            <a:ext cx="6155355" cy="670282"/>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800" dirty="0">
                <a:gradFill>
                  <a:gsLst>
                    <a:gs pos="0">
                      <a:srgbClr val="FFFFFF"/>
                    </a:gs>
                    <a:gs pos="100000">
                      <a:srgbClr val="FFFFFF"/>
                    </a:gs>
                  </a:gsLst>
                  <a:lin ang="5400000" scaled="0"/>
                </a:gradFill>
              </a:rPr>
              <a:t>          Response: Full page</a:t>
            </a:r>
          </a:p>
        </p:txBody>
      </p:sp>
      <p:sp>
        <p:nvSpPr>
          <p:cNvPr id="19" name="Folded Corner 18"/>
          <p:cNvSpPr/>
          <p:nvPr/>
        </p:nvSpPr>
        <p:spPr bwMode="auto">
          <a:xfrm>
            <a:off x="7400241" y="1968550"/>
            <a:ext cx="1990502" cy="1862496"/>
          </a:xfrm>
          <a:prstGeom prst="foldedCorner">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a:gradFill>
                  <a:gsLst>
                    <a:gs pos="0">
                      <a:srgbClr val="FFFFFF"/>
                    </a:gs>
                    <a:gs pos="100000">
                      <a:srgbClr val="FFFFFF"/>
                    </a:gs>
                  </a:gsLst>
                  <a:lin ang="5400000" scaled="0"/>
                </a:gradFill>
              </a:rPr>
              <a:t>HTML</a:t>
            </a:r>
          </a:p>
          <a:p>
            <a:pPr algn="ctr" defTabSz="914099" fontAlgn="base">
              <a:spcBef>
                <a:spcPct val="0"/>
              </a:spcBef>
              <a:spcAft>
                <a:spcPct val="0"/>
              </a:spcAft>
            </a:pPr>
            <a:r>
              <a:rPr lang="en-US" sz="2400" dirty="0">
                <a:gradFill>
                  <a:gsLst>
                    <a:gs pos="0">
                      <a:srgbClr val="FFFFFF"/>
                    </a:gs>
                    <a:gs pos="100000">
                      <a:srgbClr val="FFFFFF"/>
                    </a:gs>
                  </a:gsLst>
                  <a:lin ang="5400000" scaled="0"/>
                </a:gradFill>
              </a:rPr>
              <a:t>CSS</a:t>
            </a:r>
          </a:p>
          <a:p>
            <a:pPr algn="ctr" defTabSz="914099" fontAlgn="base">
              <a:spcBef>
                <a:spcPct val="0"/>
              </a:spcBef>
              <a:spcAft>
                <a:spcPct val="0"/>
              </a:spcAft>
            </a:pPr>
            <a:r>
              <a:rPr lang="en-US" sz="2400" dirty="0">
                <a:gradFill>
                  <a:gsLst>
                    <a:gs pos="0">
                      <a:srgbClr val="FFFFFF"/>
                    </a:gs>
                    <a:gs pos="100000">
                      <a:srgbClr val="FFFFFF"/>
                    </a:gs>
                  </a:gsLst>
                  <a:lin ang="5400000" scaled="0"/>
                </a:gradFill>
              </a:rPr>
              <a:t>Images</a:t>
            </a:r>
          </a:p>
          <a:p>
            <a:pPr algn="ctr" defTabSz="914099" fontAlgn="base">
              <a:spcBef>
                <a:spcPct val="0"/>
              </a:spcBef>
              <a:spcAft>
                <a:spcPct val="0"/>
              </a:spcAft>
            </a:pPr>
            <a:r>
              <a:rPr lang="en-US" sz="2400" dirty="0" err="1">
                <a:gradFill>
                  <a:gsLst>
                    <a:gs pos="0">
                      <a:srgbClr val="FFFFFF"/>
                    </a:gs>
                    <a:gs pos="100000">
                      <a:srgbClr val="FFFFFF"/>
                    </a:gs>
                  </a:gsLst>
                  <a:lin ang="5400000" scaled="0"/>
                </a:gradFill>
              </a:rPr>
              <a:t>Javascript</a:t>
            </a:r>
            <a:endParaRPr lang="en-US" sz="2400" dirty="0">
              <a:gradFill>
                <a:gsLst>
                  <a:gs pos="0">
                    <a:srgbClr val="FFFFFF"/>
                  </a:gs>
                  <a:gs pos="100000">
                    <a:srgbClr val="FFFFFF"/>
                  </a:gs>
                </a:gsLst>
                <a:lin ang="5400000" scaled="0"/>
              </a:gradFill>
            </a:endParaRPr>
          </a:p>
        </p:txBody>
      </p:sp>
      <p:sp>
        <p:nvSpPr>
          <p:cNvPr id="24" name="Title 1"/>
          <p:cNvSpPr txBox="1">
            <a:spLocks/>
          </p:cNvSpPr>
          <p:nvPr>
            <p:custDataLst>
              <p:tags r:id="rId1"/>
            </p:custDataLst>
          </p:nvPr>
        </p:nvSpPr>
        <p:spPr>
          <a:xfrm>
            <a:off x="520701" y="228601"/>
            <a:ext cx="11149013" cy="747897"/>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a:solidFill>
                  <a:schemeClr val="bg1"/>
                </a:solidFill>
              </a:rPr>
              <a:t>Comparison: standard page requests</a:t>
            </a:r>
          </a:p>
        </p:txBody>
      </p:sp>
      <p:sp>
        <p:nvSpPr>
          <p:cNvPr id="26" name="Right Arrow 25"/>
          <p:cNvSpPr/>
          <p:nvPr/>
        </p:nvSpPr>
        <p:spPr bwMode="auto">
          <a:xfrm>
            <a:off x="3013901" y="4002167"/>
            <a:ext cx="6155354" cy="670282"/>
          </a:xfrm>
          <a:prstGeom prst="rightArrow">
            <a:avLst/>
          </a:prstGeom>
          <a:solidFill>
            <a:srgbClr val="1D4380"/>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Request: http://site.com/products/6</a:t>
            </a:r>
          </a:p>
        </p:txBody>
      </p:sp>
      <p:sp>
        <p:nvSpPr>
          <p:cNvPr id="27" name="Right Arrow 26"/>
          <p:cNvSpPr/>
          <p:nvPr/>
        </p:nvSpPr>
        <p:spPr bwMode="auto">
          <a:xfrm flipH="1">
            <a:off x="3013900" y="4822494"/>
            <a:ext cx="6155355" cy="670282"/>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800" dirty="0">
                <a:gradFill>
                  <a:gsLst>
                    <a:gs pos="0">
                      <a:srgbClr val="FFFFFF"/>
                    </a:gs>
                    <a:gs pos="100000">
                      <a:srgbClr val="FFFFFF"/>
                    </a:gs>
                  </a:gsLst>
                  <a:lin ang="5400000" scaled="0"/>
                </a:gradFill>
              </a:rPr>
              <a:t>          Response: Full page</a:t>
            </a:r>
          </a:p>
        </p:txBody>
      </p:sp>
      <p:sp>
        <p:nvSpPr>
          <p:cNvPr id="12" name="Folded Corner 11"/>
          <p:cNvSpPr/>
          <p:nvPr/>
        </p:nvSpPr>
        <p:spPr bwMode="auto">
          <a:xfrm>
            <a:off x="7400241" y="4869691"/>
            <a:ext cx="1990502" cy="1862496"/>
          </a:xfrm>
          <a:prstGeom prst="foldedCorner">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a:gradFill>
                  <a:gsLst>
                    <a:gs pos="0">
                      <a:srgbClr val="FFFFFF"/>
                    </a:gs>
                    <a:gs pos="100000">
                      <a:srgbClr val="FFFFFF"/>
                    </a:gs>
                  </a:gsLst>
                  <a:lin ang="5400000" scaled="0"/>
                </a:gradFill>
              </a:rPr>
              <a:t>HTML</a:t>
            </a:r>
          </a:p>
          <a:p>
            <a:pPr algn="ctr" defTabSz="914099" fontAlgn="base">
              <a:spcBef>
                <a:spcPct val="0"/>
              </a:spcBef>
              <a:spcAft>
                <a:spcPct val="0"/>
              </a:spcAft>
            </a:pPr>
            <a:r>
              <a:rPr lang="en-US" sz="2400" dirty="0">
                <a:gradFill>
                  <a:gsLst>
                    <a:gs pos="0">
                      <a:srgbClr val="FFFFFF"/>
                    </a:gs>
                    <a:gs pos="100000">
                      <a:srgbClr val="FFFFFF"/>
                    </a:gs>
                  </a:gsLst>
                  <a:lin ang="5400000" scaled="0"/>
                </a:gradFill>
              </a:rPr>
              <a:t>CSS</a:t>
            </a:r>
          </a:p>
          <a:p>
            <a:pPr algn="ctr" defTabSz="914099" fontAlgn="base">
              <a:spcBef>
                <a:spcPct val="0"/>
              </a:spcBef>
              <a:spcAft>
                <a:spcPct val="0"/>
              </a:spcAft>
            </a:pPr>
            <a:r>
              <a:rPr lang="en-US" sz="2400" dirty="0">
                <a:gradFill>
                  <a:gsLst>
                    <a:gs pos="0">
                      <a:srgbClr val="FFFFFF"/>
                    </a:gs>
                    <a:gs pos="100000">
                      <a:srgbClr val="FFFFFF"/>
                    </a:gs>
                  </a:gsLst>
                  <a:lin ang="5400000" scaled="0"/>
                </a:gradFill>
              </a:rPr>
              <a:t>Images</a:t>
            </a:r>
          </a:p>
          <a:p>
            <a:pPr algn="ctr" defTabSz="914099" fontAlgn="base">
              <a:spcBef>
                <a:spcPct val="0"/>
              </a:spcBef>
              <a:spcAft>
                <a:spcPct val="0"/>
              </a:spcAft>
            </a:pPr>
            <a:r>
              <a:rPr lang="en-US" sz="2400" dirty="0" err="1">
                <a:gradFill>
                  <a:gsLst>
                    <a:gs pos="0">
                      <a:srgbClr val="FFFFFF"/>
                    </a:gs>
                    <a:gs pos="100000">
                      <a:srgbClr val="FFFFFF"/>
                    </a:gs>
                  </a:gsLst>
                  <a:lin ang="5400000" scaled="0"/>
                </a:gradFill>
              </a:rPr>
              <a:t>Javascript</a:t>
            </a:r>
            <a:endParaRPr lang="en-US" sz="24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69570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9" grpId="0" animBg="1"/>
      <p:bldP spid="26" grpId="0" animBg="1"/>
      <p:bldP spid="27" grpId="0" animBg="1"/>
      <p:bldP spid="1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403241" y="1194816"/>
            <a:ext cx="2093216" cy="4986528"/>
          </a:xfrm>
          <a:prstGeom prst="rect">
            <a:avLst/>
          </a:prstGeom>
          <a:solidFill>
            <a:srgbClr val="1D4380"/>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a:gradFill>
                  <a:gsLst>
                    <a:gs pos="0">
                      <a:srgbClr val="FFFFFF"/>
                    </a:gs>
                    <a:gs pos="100000">
                      <a:srgbClr val="FFFFFF"/>
                    </a:gs>
                  </a:gsLst>
                  <a:lin ang="5400000" scaled="0"/>
                </a:gradFill>
              </a:rPr>
              <a:t>Client Browser</a:t>
            </a:r>
          </a:p>
        </p:txBody>
      </p:sp>
      <p:sp>
        <p:nvSpPr>
          <p:cNvPr id="9" name="Rectangle 8"/>
          <p:cNvSpPr/>
          <p:nvPr/>
        </p:nvSpPr>
        <p:spPr bwMode="auto">
          <a:xfrm>
            <a:off x="9796358" y="1194816"/>
            <a:ext cx="2093216" cy="4986528"/>
          </a:xfrm>
          <a:prstGeom prst="rect">
            <a:avLst/>
          </a:prstGeom>
          <a:solidFill>
            <a:srgbClr val="1D4380"/>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a:gradFill>
                  <a:gsLst>
                    <a:gs pos="0">
                      <a:srgbClr val="FFFFFF"/>
                    </a:gs>
                    <a:gs pos="100000">
                      <a:srgbClr val="FFFFFF"/>
                    </a:gs>
                  </a:gsLst>
                  <a:lin ang="5400000" scaled="0"/>
                </a:gradFill>
              </a:rPr>
              <a:t>Web</a:t>
            </a:r>
            <a:br>
              <a:rPr lang="en-US" sz="4000" dirty="0">
                <a:gradFill>
                  <a:gsLst>
                    <a:gs pos="0">
                      <a:srgbClr val="FFFFFF"/>
                    </a:gs>
                    <a:gs pos="100000">
                      <a:srgbClr val="FFFFFF"/>
                    </a:gs>
                  </a:gsLst>
                  <a:lin ang="5400000" scaled="0"/>
                </a:gradFill>
              </a:rPr>
            </a:br>
            <a:r>
              <a:rPr lang="en-US" sz="4000" dirty="0">
                <a:gradFill>
                  <a:gsLst>
                    <a:gs pos="0">
                      <a:srgbClr val="FFFFFF"/>
                    </a:gs>
                    <a:gs pos="100000">
                      <a:srgbClr val="FFFFFF"/>
                    </a:gs>
                  </a:gsLst>
                  <a:lin ang="5400000" scaled="0"/>
                </a:gradFill>
              </a:rPr>
              <a:t>Server</a:t>
            </a:r>
          </a:p>
        </p:txBody>
      </p:sp>
      <p:sp>
        <p:nvSpPr>
          <p:cNvPr id="10" name="Right Arrow 9"/>
          <p:cNvSpPr/>
          <p:nvPr/>
        </p:nvSpPr>
        <p:spPr bwMode="auto">
          <a:xfrm>
            <a:off x="3007805" y="1194816"/>
            <a:ext cx="6155354" cy="670282"/>
          </a:xfrm>
          <a:prstGeom prst="rightArrow">
            <a:avLst/>
          </a:prstGeom>
          <a:solidFill>
            <a:srgbClr val="1D4380"/>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Request: http://site.com/products/</a:t>
            </a:r>
          </a:p>
        </p:txBody>
      </p:sp>
      <p:sp>
        <p:nvSpPr>
          <p:cNvPr id="14" name="Right Arrow 13"/>
          <p:cNvSpPr/>
          <p:nvPr/>
        </p:nvSpPr>
        <p:spPr bwMode="auto">
          <a:xfrm flipH="1">
            <a:off x="3007804" y="2015143"/>
            <a:ext cx="6155355" cy="670282"/>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800" dirty="0">
                <a:gradFill>
                  <a:gsLst>
                    <a:gs pos="0">
                      <a:srgbClr val="FFFFFF"/>
                    </a:gs>
                    <a:gs pos="100000">
                      <a:srgbClr val="FFFFFF"/>
                    </a:gs>
                  </a:gsLst>
                  <a:lin ang="5400000" scaled="0"/>
                </a:gradFill>
              </a:rPr>
              <a:t>          Response: Full page</a:t>
            </a:r>
          </a:p>
        </p:txBody>
      </p:sp>
      <p:sp>
        <p:nvSpPr>
          <p:cNvPr id="19" name="Folded Corner 18"/>
          <p:cNvSpPr/>
          <p:nvPr/>
        </p:nvSpPr>
        <p:spPr bwMode="auto">
          <a:xfrm>
            <a:off x="7400241" y="1968550"/>
            <a:ext cx="1990502" cy="1862496"/>
          </a:xfrm>
          <a:prstGeom prst="foldedCorner">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a:gradFill>
                  <a:gsLst>
                    <a:gs pos="0">
                      <a:srgbClr val="FFFFFF"/>
                    </a:gs>
                    <a:gs pos="100000">
                      <a:srgbClr val="FFFFFF"/>
                    </a:gs>
                  </a:gsLst>
                  <a:lin ang="5400000" scaled="0"/>
                </a:gradFill>
              </a:rPr>
              <a:t>HTML</a:t>
            </a:r>
          </a:p>
          <a:p>
            <a:pPr algn="ctr" defTabSz="914099" fontAlgn="base">
              <a:spcBef>
                <a:spcPct val="0"/>
              </a:spcBef>
              <a:spcAft>
                <a:spcPct val="0"/>
              </a:spcAft>
            </a:pPr>
            <a:r>
              <a:rPr lang="en-US" sz="2400" dirty="0">
                <a:gradFill>
                  <a:gsLst>
                    <a:gs pos="0">
                      <a:srgbClr val="FFFFFF"/>
                    </a:gs>
                    <a:gs pos="100000">
                      <a:srgbClr val="FFFFFF"/>
                    </a:gs>
                  </a:gsLst>
                  <a:lin ang="5400000" scaled="0"/>
                </a:gradFill>
              </a:rPr>
              <a:t>CSS</a:t>
            </a:r>
          </a:p>
          <a:p>
            <a:pPr algn="ctr" defTabSz="914099" fontAlgn="base">
              <a:spcBef>
                <a:spcPct val="0"/>
              </a:spcBef>
              <a:spcAft>
                <a:spcPct val="0"/>
              </a:spcAft>
            </a:pPr>
            <a:r>
              <a:rPr lang="en-US" sz="2400" dirty="0">
                <a:gradFill>
                  <a:gsLst>
                    <a:gs pos="0">
                      <a:srgbClr val="FFFFFF"/>
                    </a:gs>
                    <a:gs pos="100000">
                      <a:srgbClr val="FFFFFF"/>
                    </a:gs>
                  </a:gsLst>
                  <a:lin ang="5400000" scaled="0"/>
                </a:gradFill>
              </a:rPr>
              <a:t>Images</a:t>
            </a:r>
          </a:p>
          <a:p>
            <a:pPr algn="ctr" defTabSz="914099" fontAlgn="base">
              <a:spcBef>
                <a:spcPct val="0"/>
              </a:spcBef>
              <a:spcAft>
                <a:spcPct val="0"/>
              </a:spcAft>
            </a:pPr>
            <a:r>
              <a:rPr lang="en-US" sz="2400" dirty="0" err="1">
                <a:gradFill>
                  <a:gsLst>
                    <a:gs pos="0">
                      <a:srgbClr val="FFFFFF"/>
                    </a:gs>
                    <a:gs pos="100000">
                      <a:srgbClr val="FFFFFF"/>
                    </a:gs>
                  </a:gsLst>
                  <a:lin ang="5400000" scaled="0"/>
                </a:gradFill>
              </a:rPr>
              <a:t>Javascript</a:t>
            </a:r>
            <a:endParaRPr lang="en-US" sz="2400" dirty="0">
              <a:gradFill>
                <a:gsLst>
                  <a:gs pos="0">
                    <a:srgbClr val="FFFFFF"/>
                  </a:gs>
                  <a:gs pos="100000">
                    <a:srgbClr val="FFFFFF"/>
                  </a:gs>
                </a:gsLst>
                <a:lin ang="5400000" scaled="0"/>
              </a:gradFill>
            </a:endParaRPr>
          </a:p>
        </p:txBody>
      </p:sp>
      <p:sp>
        <p:nvSpPr>
          <p:cNvPr id="24" name="Title 1"/>
          <p:cNvSpPr txBox="1">
            <a:spLocks/>
          </p:cNvSpPr>
          <p:nvPr>
            <p:custDataLst>
              <p:tags r:id="rId1"/>
            </p:custDataLst>
          </p:nvPr>
        </p:nvSpPr>
        <p:spPr>
          <a:xfrm>
            <a:off x="520701" y="228601"/>
            <a:ext cx="11149013" cy="747897"/>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a:solidFill>
                  <a:schemeClr val="bg1"/>
                </a:solidFill>
              </a:rPr>
              <a:t>Comparison: </a:t>
            </a:r>
            <a:r>
              <a:rPr lang="en-US" dirty="0" smtClean="0">
                <a:solidFill>
                  <a:schemeClr val="bg1"/>
                </a:solidFill>
              </a:rPr>
              <a:t>Single Page Application</a:t>
            </a:r>
            <a:endParaRPr lang="en-US" dirty="0">
              <a:solidFill>
                <a:schemeClr val="bg1"/>
              </a:solidFill>
            </a:endParaRPr>
          </a:p>
        </p:txBody>
      </p:sp>
      <p:sp>
        <p:nvSpPr>
          <p:cNvPr id="26" name="Right Arrow 25"/>
          <p:cNvSpPr/>
          <p:nvPr/>
        </p:nvSpPr>
        <p:spPr bwMode="auto">
          <a:xfrm>
            <a:off x="3013901" y="4002167"/>
            <a:ext cx="6155354" cy="670282"/>
          </a:xfrm>
          <a:prstGeom prst="rightArrow">
            <a:avLst/>
          </a:prstGeom>
          <a:solidFill>
            <a:srgbClr val="1D4380"/>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Request: http://site.com/products/6</a:t>
            </a:r>
          </a:p>
        </p:txBody>
      </p:sp>
      <p:sp>
        <p:nvSpPr>
          <p:cNvPr id="27" name="Right Arrow 26"/>
          <p:cNvSpPr/>
          <p:nvPr/>
        </p:nvSpPr>
        <p:spPr bwMode="auto">
          <a:xfrm flipH="1">
            <a:off x="3013900" y="4822494"/>
            <a:ext cx="6155355" cy="670282"/>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800" dirty="0" smtClean="0">
                <a:gradFill>
                  <a:gsLst>
                    <a:gs pos="0">
                      <a:srgbClr val="FFFFFF"/>
                    </a:gs>
                    <a:gs pos="100000">
                      <a:srgbClr val="FFFFFF"/>
                    </a:gs>
                  </a:gsLst>
                  <a:lin ang="5400000" scaled="0"/>
                </a:gradFill>
              </a:rPr>
              <a:t>Response</a:t>
            </a:r>
            <a:r>
              <a:rPr lang="en-US" sz="2800" dirty="0">
                <a:gradFill>
                  <a:gsLst>
                    <a:gs pos="0">
                      <a:srgbClr val="FFFFFF"/>
                    </a:gs>
                    <a:gs pos="100000">
                      <a:srgbClr val="FFFFFF"/>
                    </a:gs>
                  </a:gsLst>
                  <a:lin ang="5400000" scaled="0"/>
                </a:gradFill>
              </a:rPr>
              <a:t>: </a:t>
            </a:r>
            <a:r>
              <a:rPr lang="en-US" sz="2800" dirty="0" smtClean="0">
                <a:gradFill>
                  <a:gsLst>
                    <a:gs pos="0">
                      <a:srgbClr val="FFFFFF"/>
                    </a:gs>
                    <a:gs pos="100000">
                      <a:srgbClr val="FFFFFF"/>
                    </a:gs>
                  </a:gsLst>
                  <a:lin ang="5400000" scaled="0"/>
                </a:gradFill>
              </a:rPr>
              <a:t>Tiny bit of data</a:t>
            </a:r>
            <a:endParaRPr lang="en-US" sz="2800" dirty="0">
              <a:gradFill>
                <a:gsLst>
                  <a:gs pos="0">
                    <a:srgbClr val="FFFFFF"/>
                  </a:gs>
                  <a:gs pos="100000">
                    <a:srgbClr val="FFFFFF"/>
                  </a:gs>
                </a:gsLst>
                <a:lin ang="5400000" scaled="0"/>
              </a:gradFill>
            </a:endParaRPr>
          </a:p>
        </p:txBody>
      </p:sp>
      <p:sp>
        <p:nvSpPr>
          <p:cNvPr id="11" name="Cloud 10"/>
          <p:cNvSpPr/>
          <p:nvPr/>
        </p:nvSpPr>
        <p:spPr bwMode="auto">
          <a:xfrm>
            <a:off x="7441993" y="5095219"/>
            <a:ext cx="2037766" cy="795113"/>
          </a:xfrm>
          <a:prstGeom prst="cloud">
            <a:avLst/>
          </a:prstGeom>
          <a:solidFill>
            <a:srgbClr val="333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rPr>
              <a:t>{product}</a:t>
            </a:r>
          </a:p>
        </p:txBody>
      </p:sp>
    </p:spTree>
    <p:extLst>
      <p:ext uri="{BB962C8B-B14F-4D97-AF65-F5344CB8AC3E}">
        <p14:creationId xmlns:p14="http://schemas.microsoft.com/office/powerpoint/2010/main" val="3448643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9" grpId="0" animBg="1"/>
      <p:bldP spid="26" grpId="0" animBg="1"/>
      <p:bldP spid="27" grpId="0" animBg="1"/>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840133" y="1239335"/>
            <a:ext cx="4351867" cy="103857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87868" y="-118533"/>
            <a:ext cx="8128001" cy="7247466"/>
          </a:xfrm>
          <a:prstGeom prst="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bwMode="auto">
          <a:xfrm>
            <a:off x="7980439" y="1543018"/>
            <a:ext cx="4685696" cy="53149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Custom Tag Attributes</a:t>
            </a:r>
            <a:endParaRPr lang="en-US" sz="3200" dirty="0">
              <a:gradFill>
                <a:gsLst>
                  <a:gs pos="0">
                    <a:srgbClr val="FFFFFF"/>
                  </a:gs>
                  <a:gs pos="100000">
                    <a:srgbClr val="FFFFFF"/>
                  </a:gs>
                </a:gsLst>
                <a:lin ang="5400000" scaled="0"/>
              </a:gradFill>
            </a:endParaRPr>
          </a:p>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Powerful Directives</a:t>
            </a:r>
            <a:endParaRPr lang="en-US" sz="3200" dirty="0">
              <a:gradFill>
                <a:gsLst>
                  <a:gs pos="0">
                    <a:srgbClr val="FFFFFF"/>
                  </a:gs>
                  <a:gs pos="100000">
                    <a:srgbClr val="FFFFFF"/>
                  </a:gs>
                </a:gsLst>
                <a:lin ang="5400000" scaled="0"/>
              </a:gradFill>
            </a:endParaRPr>
          </a:p>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Declarative Style</a:t>
            </a:r>
          </a:p>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Strict Separation</a:t>
            </a:r>
            <a:endParaRPr lang="en-US" sz="3200" dirty="0">
              <a:gradFill>
                <a:gsLst>
                  <a:gs pos="0">
                    <a:srgbClr val="FFFFFF"/>
                  </a:gs>
                  <a:gs pos="100000">
                    <a:srgbClr val="FFFFFF"/>
                  </a:gs>
                </a:gsLst>
                <a:lin ang="5400000" scaled="0"/>
              </a:gradFill>
            </a:endParaRPr>
          </a:p>
        </p:txBody>
      </p:sp>
      <p:sp>
        <p:nvSpPr>
          <p:cNvPr id="2" name="Title 1"/>
          <p:cNvSpPr>
            <a:spLocks noGrp="1"/>
          </p:cNvSpPr>
          <p:nvPr>
            <p:ph type="title" idx="4294967295"/>
          </p:nvPr>
        </p:nvSpPr>
        <p:spPr>
          <a:xfrm>
            <a:off x="7980439" y="1095839"/>
            <a:ext cx="4076096" cy="1325563"/>
          </a:xfrm>
        </p:spPr>
        <p:txBody>
          <a:bodyPr/>
          <a:lstStyle/>
          <a:p>
            <a:r>
              <a:rPr lang="en-US" dirty="0" err="1" smtClean="0"/>
              <a:t>AngularJS</a:t>
            </a:r>
            <a:endParaRPr lang="en-US" dirty="0"/>
          </a:p>
        </p:txBody>
      </p:sp>
      <p:sp>
        <p:nvSpPr>
          <p:cNvPr id="8" name="Rectangle 3"/>
          <p:cNvSpPr>
            <a:spLocks noChangeArrowheads="1"/>
          </p:cNvSpPr>
          <p:nvPr/>
        </p:nvSpPr>
        <p:spPr bwMode="auto">
          <a:xfrm>
            <a:off x="0" y="285100"/>
            <a:ext cx="7840134" cy="6186309"/>
          </a:xfrm>
          <a:prstGeom prst="rect">
            <a:avLst/>
          </a:prstGeom>
          <a:solidFill>
            <a:schemeClr val="tx2">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a:t>
            </a:r>
            <a:r>
              <a:rPr kumimoji="0" lang="en-US" b="0" i="0" u="none" strike="noStrike" cap="none" normalizeH="0" baseline="0" dirty="0" err="1" smtClean="0">
                <a:ln>
                  <a:noFill/>
                </a:ln>
                <a:solidFill>
                  <a:srgbClr val="800000"/>
                </a:solidFill>
                <a:effectLst/>
                <a:latin typeface="Consolas" panose="020B0609020204030204" pitchFamily="49" charset="0"/>
                <a:cs typeface="Consolas" panose="020B0609020204030204" pitchFamily="49" charset="0"/>
              </a:rPr>
              <a:t>doctype</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html</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html</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err="1" smtClean="0">
                <a:ln>
                  <a:noFill/>
                </a:ln>
                <a:solidFill>
                  <a:srgbClr val="FF0000"/>
                </a:solidFill>
                <a:effectLst/>
                <a:latin typeface="Consolas" panose="020B0609020204030204" pitchFamily="49" charset="0"/>
                <a:cs typeface="Consolas" panose="020B0609020204030204" pitchFamily="49" charset="0"/>
              </a:rPr>
              <a:t>ng</a:t>
            </a:r>
            <a:r>
              <a:rPr kumimoji="0" 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-app</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="app"&gt;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body</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tabs</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pane</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title</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="Localization"&gt;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Date: </a:t>
            </a:r>
            <a:r>
              <a:rPr kumimoji="0" lang="en-US" b="1"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'2013-04-01'</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date:'</a:t>
            </a:r>
            <a:r>
              <a:rPr kumimoji="0" lang="en-US" b="0" i="0" u="none" strike="noStrike" cap="none" normalizeH="0" baseline="0" dirty="0" err="1" smtClean="0">
                <a:ln>
                  <a:noFill/>
                </a:ln>
                <a:solidFill>
                  <a:srgbClr val="800080"/>
                </a:solidFill>
                <a:effectLst/>
                <a:latin typeface="Consolas" panose="020B0609020204030204" pitchFamily="49" charset="0"/>
                <a:cs typeface="Consolas" panose="020B0609020204030204" pitchFamily="49" charset="0"/>
              </a:rPr>
              <a:t>fullDate</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1"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err="1" smtClean="0">
                <a:ln>
                  <a:noFill/>
                </a:ln>
                <a:solidFill>
                  <a:srgbClr val="800000"/>
                </a:solidFill>
                <a:effectLst/>
                <a:latin typeface="Consolas" panose="020B0609020204030204" pitchFamily="49" charset="0"/>
                <a:cs typeface="Consolas" panose="020B0609020204030204" pitchFamily="49" charset="0"/>
              </a:rPr>
              <a:t>br</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Currency: </a:t>
            </a:r>
            <a:r>
              <a:rPr kumimoji="0" lang="en-US" b="1"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123456</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currency</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1"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err="1" smtClean="0">
                <a:ln>
                  <a:noFill/>
                </a:ln>
                <a:solidFill>
                  <a:srgbClr val="800000"/>
                </a:solidFill>
                <a:effectLst/>
                <a:latin typeface="Consolas" panose="020B0609020204030204" pitchFamily="49" charset="0"/>
                <a:cs typeface="Consolas" panose="020B0609020204030204" pitchFamily="49" charset="0"/>
              </a:rPr>
              <a:t>br</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Number: </a:t>
            </a:r>
            <a:r>
              <a:rPr kumimoji="0" lang="en-US" b="1"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98765.4321</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number</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1"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err="1" smtClean="0">
                <a:ln>
                  <a:noFill/>
                </a:ln>
                <a:solidFill>
                  <a:srgbClr val="800000"/>
                </a:solidFill>
                <a:effectLst/>
                <a:latin typeface="Consolas" panose="020B0609020204030204" pitchFamily="49" charset="0"/>
                <a:cs typeface="Consolas" panose="020B0609020204030204" pitchFamily="49" charset="0"/>
              </a:rPr>
              <a:t>br</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pane</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pane</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title</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="Pluralization"&gt;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div</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err="1" smtClean="0">
                <a:ln>
                  <a:noFill/>
                </a:ln>
                <a:solidFill>
                  <a:srgbClr val="FF0000"/>
                </a:solidFill>
                <a:effectLst/>
                <a:latin typeface="Consolas" panose="020B0609020204030204" pitchFamily="49" charset="0"/>
                <a:cs typeface="Consolas" panose="020B0609020204030204" pitchFamily="49" charset="0"/>
              </a:rPr>
              <a:t>ng</a:t>
            </a:r>
            <a:r>
              <a:rPr kumimoji="0" 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-controller</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BeerCounter</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div</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err="1" smtClean="0">
                <a:ln>
                  <a:noFill/>
                </a:ln>
                <a:solidFill>
                  <a:srgbClr val="FF0000"/>
                </a:solidFill>
                <a:effectLst/>
                <a:latin typeface="Consolas" panose="020B0609020204030204" pitchFamily="49" charset="0"/>
                <a:cs typeface="Consolas" panose="020B0609020204030204" pitchFamily="49" charset="0"/>
              </a:rPr>
              <a:t>ng</a:t>
            </a:r>
            <a:r>
              <a:rPr kumimoji="0" 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-repeat</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beerCount</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in beers"&gt;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err="1" smtClean="0">
                <a:ln>
                  <a:noFill/>
                </a:ln>
                <a:solidFill>
                  <a:srgbClr val="800000"/>
                </a:solidFill>
                <a:effectLst/>
                <a:latin typeface="Consolas" panose="020B0609020204030204" pitchFamily="49" charset="0"/>
                <a:cs typeface="Consolas" panose="020B0609020204030204" pitchFamily="49" charset="0"/>
              </a:rPr>
              <a:t>ng</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-pluralize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count</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beerCount</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when</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beerForms</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err="1" smtClean="0">
                <a:ln>
                  <a:noFill/>
                </a:ln>
                <a:solidFill>
                  <a:srgbClr val="800000"/>
                </a:solidFill>
                <a:effectLst/>
                <a:latin typeface="Consolas" panose="020B0609020204030204" pitchFamily="49" charset="0"/>
                <a:cs typeface="Consolas" panose="020B0609020204030204" pitchFamily="49" charset="0"/>
              </a:rPr>
              <a:t>ng</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-pluralize</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div</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div</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pane</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tabs</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body</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html</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endParaRPr kumimoji="0" lang="en-US" b="0" i="0" u="none" strike="noStrike" cap="none" normalizeH="0" baseline="0" dirty="0" smtClean="0">
              <a:ln>
                <a:noFill/>
              </a:ln>
              <a:solidFill>
                <a:schemeClr val="tx1"/>
              </a:solidFill>
              <a:effectLst/>
              <a:latin typeface="Arial" panose="020B0604020202020204" pitchFamily="34" charset="0"/>
            </a:endParaRPr>
          </a:p>
        </p:txBody>
      </p:sp>
      <p:pic>
        <p:nvPicPr>
          <p:cNvPr id="10" name="Picture 9"/>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203374" y="4141524"/>
            <a:ext cx="2777064" cy="2777064"/>
          </a:xfrm>
          <a:prstGeom prst="rect">
            <a:avLst/>
          </a:prstGeom>
        </p:spPr>
      </p:pic>
    </p:spTree>
    <p:extLst>
      <p:ext uri="{BB962C8B-B14F-4D97-AF65-F5344CB8AC3E}">
        <p14:creationId xmlns:p14="http://schemas.microsoft.com/office/powerpoint/2010/main" val="25884368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3671" y="672814"/>
            <a:ext cx="4131733" cy="103857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bwMode="auto">
          <a:xfrm>
            <a:off x="275771" y="976497"/>
            <a:ext cx="11914643" cy="53149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lnSpc>
                <a:spcPct val="150000"/>
              </a:lnSpc>
              <a:spcBef>
                <a:spcPct val="0"/>
              </a:spcBef>
              <a:spcAft>
                <a:spcPct val="0"/>
              </a:spcAft>
            </a:pPr>
            <a:r>
              <a:rPr lang="en-US" sz="3200" dirty="0">
                <a:gradFill>
                  <a:gsLst>
                    <a:gs pos="0">
                      <a:srgbClr val="FFFFFF"/>
                    </a:gs>
                    <a:gs pos="100000">
                      <a:srgbClr val="FFFFFF"/>
                    </a:gs>
                  </a:gsLst>
                  <a:lin ang="5400000" scaled="0"/>
                </a:gradFill>
              </a:rPr>
              <a:t>Declarative Bindings</a:t>
            </a:r>
          </a:p>
          <a:p>
            <a:pPr defTabSz="914099" fontAlgn="base">
              <a:lnSpc>
                <a:spcPct val="150000"/>
              </a:lnSpc>
              <a:spcBef>
                <a:spcPct val="0"/>
              </a:spcBef>
              <a:spcAft>
                <a:spcPct val="0"/>
              </a:spcAft>
            </a:pPr>
            <a:r>
              <a:rPr lang="en-US" sz="3200" dirty="0">
                <a:gradFill>
                  <a:gsLst>
                    <a:gs pos="0">
                      <a:srgbClr val="FFFFFF"/>
                    </a:gs>
                    <a:gs pos="100000">
                      <a:srgbClr val="FFFFFF"/>
                    </a:gs>
                  </a:gsLst>
                  <a:lin ang="5400000" scaled="0"/>
                </a:gradFill>
              </a:rPr>
              <a:t>Automatic UI refresh</a:t>
            </a:r>
          </a:p>
          <a:p>
            <a:pPr defTabSz="914099" fontAlgn="base">
              <a:lnSpc>
                <a:spcPct val="150000"/>
              </a:lnSpc>
              <a:spcBef>
                <a:spcPct val="0"/>
              </a:spcBef>
              <a:spcAft>
                <a:spcPct val="0"/>
              </a:spcAft>
            </a:pPr>
            <a:r>
              <a:rPr lang="en-US" sz="3200" dirty="0">
                <a:gradFill>
                  <a:gsLst>
                    <a:gs pos="0">
                      <a:srgbClr val="FFFFFF"/>
                    </a:gs>
                    <a:gs pos="100000">
                      <a:srgbClr val="FFFFFF"/>
                    </a:gs>
                  </a:gsLst>
                  <a:lin ang="5400000" scaled="0"/>
                </a:gradFill>
              </a:rPr>
              <a:t>Dependency Tracking</a:t>
            </a:r>
          </a:p>
          <a:p>
            <a:pPr defTabSz="914099" fontAlgn="base">
              <a:lnSpc>
                <a:spcPct val="150000"/>
              </a:lnSpc>
              <a:spcBef>
                <a:spcPct val="0"/>
              </a:spcBef>
              <a:spcAft>
                <a:spcPct val="0"/>
              </a:spcAft>
            </a:pPr>
            <a:r>
              <a:rPr lang="en-US" sz="3200" dirty="0" err="1">
                <a:gradFill>
                  <a:gsLst>
                    <a:gs pos="0">
                      <a:srgbClr val="FFFFFF"/>
                    </a:gs>
                    <a:gs pos="100000">
                      <a:srgbClr val="FFFFFF"/>
                    </a:gs>
                  </a:gsLst>
                  <a:lin ang="5400000" scaled="0"/>
                </a:gradFill>
              </a:rPr>
              <a:t>Templating</a:t>
            </a:r>
            <a:endParaRPr lang="en-US" sz="3200" dirty="0">
              <a:gradFill>
                <a:gsLst>
                  <a:gs pos="0">
                    <a:srgbClr val="FFFFFF"/>
                  </a:gs>
                  <a:gs pos="100000">
                    <a:srgbClr val="FFFFFF"/>
                  </a:gs>
                </a:gsLst>
                <a:lin ang="5400000" scaled="0"/>
              </a:gradFill>
            </a:endParaRPr>
          </a:p>
        </p:txBody>
      </p:sp>
      <p:sp>
        <p:nvSpPr>
          <p:cNvPr id="2" name="Title 1"/>
          <p:cNvSpPr>
            <a:spLocks noGrp="1"/>
          </p:cNvSpPr>
          <p:nvPr>
            <p:ph type="title" idx="4294967295"/>
          </p:nvPr>
        </p:nvSpPr>
        <p:spPr>
          <a:xfrm>
            <a:off x="275771" y="529318"/>
            <a:ext cx="11079163" cy="1325563"/>
          </a:xfrm>
        </p:spPr>
        <p:txBody>
          <a:bodyPr/>
          <a:lstStyle/>
          <a:p>
            <a:r>
              <a:rPr lang="en-US" dirty="0" smtClean="0"/>
              <a:t>Knockout.js</a:t>
            </a:r>
            <a:endParaRPr lang="en-US" dirty="0"/>
          </a:p>
        </p:txBody>
      </p:sp>
      <p:pic>
        <p:nvPicPr>
          <p:cNvPr id="69636" name="Picture 4" descr="http://knockoutjs.com/img/homepage-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5404" y="0"/>
            <a:ext cx="7935010" cy="6939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2623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840133" y="1239335"/>
            <a:ext cx="4351867" cy="103857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1"/>
            <a:ext cx="7840133" cy="685800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bwMode="auto">
          <a:xfrm>
            <a:off x="7840133" y="1543018"/>
            <a:ext cx="4351867" cy="53149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Not MVC – Just V (UI)</a:t>
            </a:r>
          </a:p>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Virtual DOM</a:t>
            </a:r>
          </a:p>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One-way</a:t>
            </a:r>
            <a:r>
              <a:rPr lang="en-US" sz="3200" dirty="0">
                <a:gradFill>
                  <a:gsLst>
                    <a:gs pos="0">
                      <a:srgbClr val="FFFFFF"/>
                    </a:gs>
                    <a:gs pos="100000">
                      <a:srgbClr val="FFFFFF"/>
                    </a:gs>
                  </a:gsLst>
                  <a:lin ang="5400000" scaled="0"/>
                </a:gradFill>
              </a:rPr>
              <a:t> </a:t>
            </a:r>
            <a:r>
              <a:rPr lang="en-US" sz="3200" dirty="0" smtClean="0">
                <a:gradFill>
                  <a:gsLst>
                    <a:gs pos="0">
                      <a:srgbClr val="FFFFFF"/>
                    </a:gs>
                    <a:gs pos="100000">
                      <a:srgbClr val="FFFFFF"/>
                    </a:gs>
                  </a:gsLst>
                  <a:lin ang="5400000" scaled="0"/>
                </a:gradFill>
              </a:rPr>
              <a:t>data flow</a:t>
            </a:r>
            <a:endParaRPr lang="en-US" sz="3200" dirty="0">
              <a:gradFill>
                <a:gsLst>
                  <a:gs pos="0">
                    <a:srgbClr val="FFFFFF"/>
                  </a:gs>
                  <a:gs pos="100000">
                    <a:srgbClr val="FFFFFF"/>
                  </a:gs>
                </a:gsLst>
                <a:lin ang="5400000" scaled="0"/>
              </a:gradFill>
            </a:endParaRPr>
          </a:p>
        </p:txBody>
      </p:sp>
      <p:sp>
        <p:nvSpPr>
          <p:cNvPr id="2" name="Title 1"/>
          <p:cNvSpPr>
            <a:spLocks noGrp="1"/>
          </p:cNvSpPr>
          <p:nvPr>
            <p:ph type="title" idx="4294967295"/>
          </p:nvPr>
        </p:nvSpPr>
        <p:spPr>
          <a:xfrm>
            <a:off x="7980439" y="1095839"/>
            <a:ext cx="4076096" cy="1325563"/>
          </a:xfrm>
        </p:spPr>
        <p:txBody>
          <a:bodyPr/>
          <a:lstStyle/>
          <a:p>
            <a:r>
              <a:rPr lang="en-US" dirty="0" smtClean="0"/>
              <a:t>React</a:t>
            </a:r>
            <a:endParaRPr lang="en-US" dirty="0"/>
          </a:p>
        </p:txBody>
      </p:sp>
      <p:sp>
        <p:nvSpPr>
          <p:cNvPr id="8" name="Rectangle 3"/>
          <p:cNvSpPr>
            <a:spLocks noChangeArrowheads="1"/>
          </p:cNvSpPr>
          <p:nvPr/>
        </p:nvSpPr>
        <p:spPr bwMode="auto">
          <a:xfrm>
            <a:off x="129117" y="1953740"/>
            <a:ext cx="7581900" cy="2246769"/>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b="1" dirty="0" err="1">
                <a:solidFill>
                  <a:srgbClr val="800000"/>
                </a:solidFill>
                <a:latin typeface="Arial" panose="020B0604020202020204" pitchFamily="34" charset="0"/>
              </a:rPr>
              <a:t>var</a:t>
            </a:r>
            <a:r>
              <a:rPr lang="en-US" sz="2000" dirty="0">
                <a:latin typeface="Arial" panose="020B0604020202020204" pitchFamily="34" charset="0"/>
              </a:rPr>
              <a:t> </a:t>
            </a:r>
            <a:r>
              <a:rPr lang="en-US" sz="2000" dirty="0" err="1">
                <a:solidFill>
                  <a:schemeClr val="tx2">
                    <a:lumMod val="75000"/>
                  </a:schemeClr>
                </a:solidFill>
                <a:latin typeface="Arial" panose="020B0604020202020204" pitchFamily="34" charset="0"/>
              </a:rPr>
              <a:t>HelloMessage</a:t>
            </a:r>
            <a:r>
              <a:rPr lang="en-US" sz="2000" dirty="0">
                <a:latin typeface="Arial" panose="020B0604020202020204" pitchFamily="34" charset="0"/>
              </a:rPr>
              <a:t> </a:t>
            </a:r>
            <a:r>
              <a:rPr lang="en-US" sz="2000" dirty="0">
                <a:solidFill>
                  <a:srgbClr val="808030"/>
                </a:solidFill>
                <a:latin typeface="Arial" panose="020B0604020202020204" pitchFamily="34" charset="0"/>
              </a:rPr>
              <a:t>=</a:t>
            </a:r>
            <a:r>
              <a:rPr lang="en-US" sz="2000" dirty="0">
                <a:latin typeface="Arial" panose="020B0604020202020204" pitchFamily="34" charset="0"/>
              </a:rPr>
              <a:t> </a:t>
            </a:r>
            <a:r>
              <a:rPr lang="en-US" sz="2000" dirty="0" err="1">
                <a:solidFill>
                  <a:schemeClr val="tx2">
                    <a:lumMod val="75000"/>
                  </a:schemeClr>
                </a:solidFill>
                <a:latin typeface="Arial" panose="020B0604020202020204" pitchFamily="34" charset="0"/>
              </a:rPr>
              <a:t>React.createClass</a:t>
            </a:r>
            <a:r>
              <a:rPr lang="en-US" sz="2000" dirty="0">
                <a:solidFill>
                  <a:srgbClr val="808030"/>
                </a:solidFill>
                <a:latin typeface="Arial" panose="020B0604020202020204" pitchFamily="34" charset="0"/>
              </a:rPr>
              <a:t>(</a:t>
            </a:r>
            <a:r>
              <a:rPr lang="en-US" sz="2000" dirty="0">
                <a:solidFill>
                  <a:srgbClr val="800080"/>
                </a:solidFill>
                <a:latin typeface="Arial" panose="020B0604020202020204" pitchFamily="34" charset="0"/>
              </a:rPr>
              <a:t>{</a:t>
            </a:r>
            <a:r>
              <a:rPr lang="en-US" sz="2000" dirty="0">
                <a:latin typeface="Arial" panose="020B0604020202020204" pitchFamily="34" charset="0"/>
              </a:rPr>
              <a:t> </a:t>
            </a:r>
            <a:r>
              <a:rPr lang="en-US" sz="2000" dirty="0" smtClean="0">
                <a:latin typeface="Arial" panose="020B0604020202020204" pitchFamily="34" charset="0"/>
              </a:rPr>
              <a:t/>
            </a:r>
            <a:br>
              <a:rPr lang="en-US" sz="2000" dirty="0" smtClean="0">
                <a:latin typeface="Arial" panose="020B0604020202020204" pitchFamily="34" charset="0"/>
              </a:rPr>
            </a:br>
            <a:r>
              <a:rPr lang="en-US" sz="2000" dirty="0" smtClean="0">
                <a:latin typeface="Arial" panose="020B0604020202020204" pitchFamily="34" charset="0"/>
              </a:rPr>
              <a:t>    </a:t>
            </a:r>
            <a:r>
              <a:rPr lang="en-US" sz="2000" dirty="0">
                <a:solidFill>
                  <a:schemeClr val="tx2">
                    <a:lumMod val="75000"/>
                  </a:schemeClr>
                </a:solidFill>
                <a:latin typeface="Arial" panose="020B0604020202020204" pitchFamily="34" charset="0"/>
              </a:rPr>
              <a:t>render</a:t>
            </a:r>
            <a:r>
              <a:rPr lang="en-US" sz="2000" dirty="0">
                <a:solidFill>
                  <a:srgbClr val="800080"/>
                </a:solidFill>
                <a:latin typeface="Arial" panose="020B0604020202020204" pitchFamily="34" charset="0"/>
              </a:rPr>
              <a:t>:</a:t>
            </a:r>
            <a:r>
              <a:rPr lang="en-US" sz="2000" dirty="0">
                <a:latin typeface="Arial" panose="020B0604020202020204" pitchFamily="34" charset="0"/>
              </a:rPr>
              <a:t> </a:t>
            </a:r>
            <a:r>
              <a:rPr lang="en-US" sz="2000" b="1" dirty="0">
                <a:solidFill>
                  <a:srgbClr val="800000"/>
                </a:solidFill>
                <a:latin typeface="Arial" panose="020B0604020202020204" pitchFamily="34" charset="0"/>
              </a:rPr>
              <a:t>function</a:t>
            </a:r>
            <a:r>
              <a:rPr lang="en-US" sz="2000" dirty="0">
                <a:solidFill>
                  <a:srgbClr val="808030"/>
                </a:solidFill>
                <a:latin typeface="Arial" panose="020B0604020202020204" pitchFamily="34" charset="0"/>
              </a:rPr>
              <a:t>()</a:t>
            </a:r>
            <a:r>
              <a:rPr lang="en-US" sz="2000" dirty="0">
                <a:latin typeface="Arial" panose="020B0604020202020204" pitchFamily="34" charset="0"/>
              </a:rPr>
              <a:t> </a:t>
            </a:r>
            <a:r>
              <a:rPr lang="en-US" sz="2000" dirty="0">
                <a:solidFill>
                  <a:srgbClr val="800080"/>
                </a:solidFill>
                <a:latin typeface="Arial" panose="020B0604020202020204" pitchFamily="34" charset="0"/>
              </a:rPr>
              <a:t>{</a:t>
            </a:r>
            <a:r>
              <a:rPr lang="en-US" sz="2000" dirty="0">
                <a:latin typeface="Arial" panose="020B0604020202020204" pitchFamily="34" charset="0"/>
              </a:rPr>
              <a:t> </a:t>
            </a:r>
            <a:r>
              <a:rPr lang="en-US" sz="2000" dirty="0" smtClean="0">
                <a:latin typeface="Arial" panose="020B0604020202020204" pitchFamily="34" charset="0"/>
              </a:rPr>
              <a:t/>
            </a:r>
            <a:br>
              <a:rPr lang="en-US" sz="2000" dirty="0" smtClean="0">
                <a:latin typeface="Arial" panose="020B0604020202020204" pitchFamily="34" charset="0"/>
              </a:rPr>
            </a:br>
            <a:r>
              <a:rPr lang="en-US" sz="2000" dirty="0" smtClean="0">
                <a:latin typeface="Arial" panose="020B0604020202020204" pitchFamily="34" charset="0"/>
              </a:rPr>
              <a:t>        </a:t>
            </a:r>
            <a:r>
              <a:rPr lang="en-US" sz="2000" b="1" dirty="0" smtClean="0">
                <a:solidFill>
                  <a:srgbClr val="800000"/>
                </a:solidFill>
                <a:latin typeface="Arial" panose="020B0604020202020204" pitchFamily="34" charset="0"/>
              </a:rPr>
              <a:t>return</a:t>
            </a:r>
            <a:r>
              <a:rPr lang="en-US" sz="2000" dirty="0" smtClean="0">
                <a:latin typeface="Arial" panose="020B0604020202020204" pitchFamily="34" charset="0"/>
              </a:rPr>
              <a:t> </a:t>
            </a:r>
            <a:r>
              <a:rPr lang="en-US" sz="2000" dirty="0">
                <a:solidFill>
                  <a:srgbClr val="808030"/>
                </a:solidFill>
                <a:latin typeface="Arial" panose="020B0604020202020204" pitchFamily="34" charset="0"/>
              </a:rPr>
              <a:t>&lt;</a:t>
            </a:r>
            <a:r>
              <a:rPr lang="en-US" sz="2000" dirty="0">
                <a:solidFill>
                  <a:schemeClr val="tx2">
                    <a:lumMod val="75000"/>
                  </a:schemeClr>
                </a:solidFill>
                <a:latin typeface="Arial" panose="020B0604020202020204" pitchFamily="34" charset="0"/>
              </a:rPr>
              <a:t>div</a:t>
            </a:r>
            <a:r>
              <a:rPr lang="en-US" sz="2000" dirty="0">
                <a:solidFill>
                  <a:srgbClr val="808030"/>
                </a:solidFill>
                <a:latin typeface="Arial" panose="020B0604020202020204" pitchFamily="34" charset="0"/>
              </a:rPr>
              <a:t>&gt;</a:t>
            </a:r>
            <a:r>
              <a:rPr lang="en-US" sz="2000" dirty="0">
                <a:solidFill>
                  <a:schemeClr val="tx2">
                    <a:lumMod val="75000"/>
                  </a:schemeClr>
                </a:solidFill>
                <a:latin typeface="Arial" panose="020B0604020202020204" pitchFamily="34" charset="0"/>
              </a:rPr>
              <a:t>Hello</a:t>
            </a:r>
            <a:r>
              <a:rPr lang="en-US" sz="2000" dirty="0">
                <a:latin typeface="Arial" panose="020B0604020202020204" pitchFamily="34" charset="0"/>
              </a:rPr>
              <a:t> </a:t>
            </a:r>
            <a:r>
              <a:rPr lang="en-US" sz="2000" dirty="0">
                <a:solidFill>
                  <a:srgbClr val="800080"/>
                </a:solidFill>
                <a:latin typeface="Arial" panose="020B0604020202020204" pitchFamily="34" charset="0"/>
              </a:rPr>
              <a:t>{</a:t>
            </a:r>
            <a:r>
              <a:rPr lang="en-US" sz="2000" b="1" dirty="0">
                <a:solidFill>
                  <a:srgbClr val="800000"/>
                </a:solidFill>
                <a:latin typeface="Arial" panose="020B0604020202020204" pitchFamily="34" charset="0"/>
              </a:rPr>
              <a:t>this</a:t>
            </a:r>
            <a:r>
              <a:rPr lang="en-US" sz="2000" dirty="0">
                <a:solidFill>
                  <a:srgbClr val="808030"/>
                </a:solidFill>
                <a:latin typeface="Arial" panose="020B0604020202020204" pitchFamily="34" charset="0"/>
              </a:rPr>
              <a:t>.</a:t>
            </a:r>
            <a:r>
              <a:rPr lang="en-US" sz="2000" dirty="0">
                <a:solidFill>
                  <a:schemeClr val="tx2">
                    <a:lumMod val="75000"/>
                  </a:schemeClr>
                </a:solidFill>
                <a:latin typeface="Arial" panose="020B0604020202020204" pitchFamily="34" charset="0"/>
              </a:rPr>
              <a:t>props.name</a:t>
            </a:r>
            <a:r>
              <a:rPr lang="en-US" sz="2000" dirty="0">
                <a:solidFill>
                  <a:srgbClr val="800080"/>
                </a:solidFill>
                <a:latin typeface="Arial" panose="020B0604020202020204" pitchFamily="34" charset="0"/>
              </a:rPr>
              <a:t>}</a:t>
            </a:r>
            <a:r>
              <a:rPr lang="en-US" sz="2000" dirty="0">
                <a:solidFill>
                  <a:srgbClr val="808030"/>
                </a:solidFill>
                <a:latin typeface="Arial" panose="020B0604020202020204" pitchFamily="34" charset="0"/>
              </a:rPr>
              <a:t>&lt;/</a:t>
            </a:r>
            <a:r>
              <a:rPr lang="en-US" sz="2000" dirty="0">
                <a:solidFill>
                  <a:schemeClr val="tx2">
                    <a:lumMod val="75000"/>
                  </a:schemeClr>
                </a:solidFill>
                <a:latin typeface="Arial" panose="020B0604020202020204" pitchFamily="34" charset="0"/>
              </a:rPr>
              <a:t>div</a:t>
            </a:r>
            <a:r>
              <a:rPr lang="en-US" sz="2000" dirty="0">
                <a:solidFill>
                  <a:srgbClr val="808030"/>
                </a:solidFill>
                <a:latin typeface="Arial" panose="020B0604020202020204" pitchFamily="34" charset="0"/>
              </a:rPr>
              <a:t>&gt;</a:t>
            </a:r>
            <a:r>
              <a:rPr lang="en-US" sz="2000" dirty="0">
                <a:solidFill>
                  <a:srgbClr val="800080"/>
                </a:solidFill>
                <a:latin typeface="Arial" panose="020B0604020202020204" pitchFamily="34" charset="0"/>
              </a:rPr>
              <a:t>;</a:t>
            </a:r>
            <a:r>
              <a:rPr lang="en-US" sz="2000" dirty="0">
                <a:latin typeface="Arial" panose="020B0604020202020204" pitchFamily="34" charset="0"/>
              </a:rPr>
              <a:t> </a:t>
            </a:r>
            <a:r>
              <a:rPr lang="en-US" sz="2000" dirty="0" smtClean="0">
                <a:latin typeface="Arial" panose="020B0604020202020204" pitchFamily="34" charset="0"/>
              </a:rPr>
              <a:t/>
            </a:r>
            <a:br>
              <a:rPr lang="en-US" sz="2000" dirty="0" smtClean="0">
                <a:latin typeface="Arial" panose="020B0604020202020204" pitchFamily="34" charset="0"/>
              </a:rPr>
            </a:br>
            <a:r>
              <a:rPr lang="en-US" sz="2000" dirty="0" smtClean="0">
                <a:latin typeface="Arial" panose="020B0604020202020204" pitchFamily="34" charset="0"/>
              </a:rPr>
              <a:t>    </a:t>
            </a:r>
            <a:r>
              <a:rPr lang="en-US" sz="2000" dirty="0" smtClean="0">
                <a:solidFill>
                  <a:srgbClr val="800080"/>
                </a:solidFill>
                <a:latin typeface="Arial" panose="020B0604020202020204" pitchFamily="34" charset="0"/>
              </a:rPr>
              <a:t>}</a:t>
            </a:r>
            <a:r>
              <a:rPr lang="en-US" sz="2000" dirty="0" smtClean="0">
                <a:latin typeface="Arial" panose="020B0604020202020204" pitchFamily="34" charset="0"/>
              </a:rPr>
              <a:t> </a:t>
            </a:r>
            <a:br>
              <a:rPr lang="en-US" sz="2000" dirty="0" smtClean="0">
                <a:latin typeface="Arial" panose="020B0604020202020204" pitchFamily="34" charset="0"/>
              </a:rPr>
            </a:br>
            <a:r>
              <a:rPr lang="en-US" sz="2000" dirty="0" smtClean="0">
                <a:solidFill>
                  <a:srgbClr val="800080"/>
                </a:solidFill>
                <a:latin typeface="Arial" panose="020B0604020202020204" pitchFamily="34" charset="0"/>
              </a:rPr>
              <a:t>}</a:t>
            </a:r>
            <a:r>
              <a:rPr lang="en-US" sz="2000" dirty="0" smtClean="0">
                <a:solidFill>
                  <a:srgbClr val="808030"/>
                </a:solidFill>
                <a:latin typeface="Arial" panose="020B0604020202020204" pitchFamily="34" charset="0"/>
              </a:rPr>
              <a:t>)</a:t>
            </a:r>
            <a:r>
              <a:rPr lang="en-US" sz="2000" dirty="0" smtClean="0">
                <a:solidFill>
                  <a:srgbClr val="800080"/>
                </a:solidFill>
                <a:latin typeface="Arial" panose="020B0604020202020204" pitchFamily="34" charset="0"/>
              </a:rPr>
              <a:t>;</a:t>
            </a:r>
            <a:r>
              <a:rPr lang="en-US" sz="2000" dirty="0" smtClean="0">
                <a:latin typeface="Arial" panose="020B0604020202020204" pitchFamily="34" charset="0"/>
              </a:rPr>
              <a:t> </a:t>
            </a:r>
            <a:br>
              <a:rPr lang="en-US" sz="2000" dirty="0" smtClean="0">
                <a:latin typeface="Arial" panose="020B0604020202020204" pitchFamily="34" charset="0"/>
              </a:rPr>
            </a:br>
            <a:r>
              <a:rPr lang="en-US" sz="2000" dirty="0" smtClean="0">
                <a:latin typeface="Arial" panose="020B0604020202020204" pitchFamily="34" charset="0"/>
              </a:rPr>
              <a:t/>
            </a:r>
            <a:br>
              <a:rPr lang="en-US" sz="2000" dirty="0" smtClean="0">
                <a:latin typeface="Arial" panose="020B0604020202020204" pitchFamily="34" charset="0"/>
              </a:rPr>
            </a:br>
            <a:r>
              <a:rPr lang="en-US" sz="2000" dirty="0" err="1">
                <a:solidFill>
                  <a:schemeClr val="tx2">
                    <a:lumMod val="75000"/>
                  </a:schemeClr>
                </a:solidFill>
                <a:latin typeface="Arial" panose="020B0604020202020204" pitchFamily="34" charset="0"/>
              </a:rPr>
              <a:t>ReactDOM.render</a:t>
            </a:r>
            <a:r>
              <a:rPr lang="en-US" sz="2000" dirty="0">
                <a:solidFill>
                  <a:srgbClr val="808030"/>
                </a:solidFill>
                <a:latin typeface="Arial" panose="020B0604020202020204" pitchFamily="34" charset="0"/>
              </a:rPr>
              <a:t>(&lt;</a:t>
            </a:r>
            <a:r>
              <a:rPr lang="en-US" sz="2000" dirty="0" err="1">
                <a:solidFill>
                  <a:schemeClr val="tx2">
                    <a:lumMod val="75000"/>
                  </a:schemeClr>
                </a:solidFill>
                <a:latin typeface="Arial" panose="020B0604020202020204" pitchFamily="34" charset="0"/>
              </a:rPr>
              <a:t>HelloMessage</a:t>
            </a:r>
            <a:r>
              <a:rPr lang="en-US" sz="2000" dirty="0">
                <a:solidFill>
                  <a:schemeClr val="tx2">
                    <a:lumMod val="75000"/>
                  </a:schemeClr>
                </a:solidFill>
                <a:latin typeface="Arial" panose="020B0604020202020204" pitchFamily="34" charset="0"/>
              </a:rPr>
              <a:t> name</a:t>
            </a:r>
            <a:r>
              <a:rPr lang="en-US" sz="2000" dirty="0">
                <a:solidFill>
                  <a:srgbClr val="808030"/>
                </a:solidFill>
                <a:latin typeface="Arial" panose="020B0604020202020204" pitchFamily="34" charset="0"/>
              </a:rPr>
              <a:t>=</a:t>
            </a:r>
            <a:r>
              <a:rPr lang="en-US" sz="2000" dirty="0">
                <a:solidFill>
                  <a:srgbClr val="800000"/>
                </a:solidFill>
                <a:latin typeface="Arial" panose="020B0604020202020204" pitchFamily="34" charset="0"/>
              </a:rPr>
              <a:t>"</a:t>
            </a:r>
            <a:r>
              <a:rPr lang="en-US" sz="2000" dirty="0">
                <a:solidFill>
                  <a:srgbClr val="0000E6"/>
                </a:solidFill>
                <a:latin typeface="Arial" panose="020B0604020202020204" pitchFamily="34" charset="0"/>
              </a:rPr>
              <a:t>John</a:t>
            </a:r>
            <a:r>
              <a:rPr lang="en-US" sz="2000" dirty="0">
                <a:solidFill>
                  <a:srgbClr val="800000"/>
                </a:solidFill>
                <a:latin typeface="Arial" panose="020B0604020202020204" pitchFamily="34" charset="0"/>
              </a:rPr>
              <a:t>"</a:t>
            </a:r>
            <a:r>
              <a:rPr lang="en-US" sz="2000" dirty="0">
                <a:latin typeface="Arial" panose="020B0604020202020204" pitchFamily="34" charset="0"/>
              </a:rPr>
              <a:t> </a:t>
            </a:r>
            <a:r>
              <a:rPr lang="en-US" sz="2000" dirty="0">
                <a:solidFill>
                  <a:srgbClr val="808030"/>
                </a:solidFill>
                <a:latin typeface="Arial" panose="020B0604020202020204" pitchFamily="34" charset="0"/>
              </a:rPr>
              <a:t>/&gt;,</a:t>
            </a:r>
            <a:r>
              <a:rPr lang="en-US" sz="2000" dirty="0">
                <a:latin typeface="Arial" panose="020B0604020202020204" pitchFamily="34" charset="0"/>
              </a:rPr>
              <a:t> </a:t>
            </a:r>
            <a:r>
              <a:rPr lang="en-US" sz="2000" dirty="0" err="1">
                <a:solidFill>
                  <a:schemeClr val="tx2">
                    <a:lumMod val="75000"/>
                  </a:schemeClr>
                </a:solidFill>
                <a:latin typeface="Arial" panose="020B0604020202020204" pitchFamily="34" charset="0"/>
              </a:rPr>
              <a:t>mountNode</a:t>
            </a:r>
            <a:r>
              <a:rPr lang="en-US" sz="2000" dirty="0">
                <a:solidFill>
                  <a:srgbClr val="808030"/>
                </a:solidFill>
                <a:latin typeface="Arial" panose="020B0604020202020204" pitchFamily="34" charset="0"/>
              </a:rPr>
              <a:t>)</a:t>
            </a:r>
            <a:r>
              <a:rPr lang="en-US" sz="2000" dirty="0">
                <a:solidFill>
                  <a:srgbClr val="800080"/>
                </a:solidFill>
                <a:latin typeface="Arial" panose="020B0604020202020204" pitchFamily="34" charset="0"/>
              </a:rPr>
              <a:t>;</a:t>
            </a:r>
            <a:endParaRPr kumimoji="0" lang="en-US" sz="2000" b="0" i="0" u="none" strike="noStrike" cap="none" normalizeH="0" baseline="0" dirty="0" smtClean="0">
              <a:ln>
                <a:noFill/>
              </a:ln>
              <a:solidFill>
                <a:schemeClr val="tx1"/>
              </a:solidFill>
              <a:effectLst/>
              <a:latin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5357" y="5209496"/>
            <a:ext cx="5715000" cy="1590675"/>
          </a:xfrm>
          <a:prstGeom prst="rect">
            <a:avLst/>
          </a:prstGeom>
        </p:spPr>
      </p:pic>
    </p:spTree>
    <p:extLst>
      <p:ext uri="{BB962C8B-B14F-4D97-AF65-F5344CB8AC3E}">
        <p14:creationId xmlns:p14="http://schemas.microsoft.com/office/powerpoint/2010/main" val="1195033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3671" y="672814"/>
            <a:ext cx="4631424" cy="103857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756681" y="0"/>
            <a:ext cx="7435319" cy="6858000"/>
          </a:xfrm>
          <a:prstGeom prst="rect">
            <a:avLst/>
          </a:prstGeom>
          <a:solidFill>
            <a:srgbClr val="202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bwMode="auto">
          <a:xfrm>
            <a:off x="275771" y="976497"/>
            <a:ext cx="11914643" cy="53149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Ember is a framework</a:t>
            </a:r>
          </a:p>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Convention over </a:t>
            </a:r>
            <a:r>
              <a:rPr lang="en-US" sz="3200" dirty="0" err="1" smtClean="0">
                <a:gradFill>
                  <a:gsLst>
                    <a:gs pos="0">
                      <a:srgbClr val="FFFFFF"/>
                    </a:gs>
                    <a:gs pos="100000">
                      <a:srgbClr val="FFFFFF"/>
                    </a:gs>
                  </a:gsLst>
                  <a:lin ang="5400000" scaled="0"/>
                </a:gradFill>
              </a:rPr>
              <a:t>config</a:t>
            </a:r>
            <a:endParaRPr lang="en-US" sz="3200" dirty="0" smtClean="0">
              <a:gradFill>
                <a:gsLst>
                  <a:gs pos="0">
                    <a:srgbClr val="FFFFFF"/>
                  </a:gs>
                  <a:gs pos="100000">
                    <a:srgbClr val="FFFFFF"/>
                  </a:gs>
                </a:gsLst>
                <a:lin ang="5400000" scaled="0"/>
              </a:gradFill>
            </a:endParaRPr>
          </a:p>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URLs are important</a:t>
            </a:r>
            <a:endParaRPr lang="en-US" sz="3200" dirty="0">
              <a:gradFill>
                <a:gsLst>
                  <a:gs pos="0">
                    <a:srgbClr val="FFFFFF"/>
                  </a:gs>
                  <a:gs pos="100000">
                    <a:srgbClr val="FFFFFF"/>
                  </a:gs>
                </a:gsLst>
                <a:lin ang="5400000" scaled="0"/>
              </a:gradFill>
            </a:endParaRPr>
          </a:p>
        </p:txBody>
      </p:sp>
      <p:sp>
        <p:nvSpPr>
          <p:cNvPr id="2" name="Title 1"/>
          <p:cNvSpPr>
            <a:spLocks noGrp="1"/>
          </p:cNvSpPr>
          <p:nvPr>
            <p:ph type="title" idx="4294967295"/>
          </p:nvPr>
        </p:nvSpPr>
        <p:spPr>
          <a:xfrm>
            <a:off x="275771" y="529318"/>
            <a:ext cx="11079163" cy="1325563"/>
          </a:xfrm>
        </p:spPr>
        <p:txBody>
          <a:bodyPr/>
          <a:lstStyle/>
          <a:p>
            <a:r>
              <a:rPr lang="en-US" dirty="0" smtClean="0"/>
              <a:t>Ember.js</a:t>
            </a:r>
            <a:endParaRPr lang="en-US"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9148" y="529318"/>
            <a:ext cx="7182852" cy="473458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4016" y="3591655"/>
            <a:ext cx="3086100" cy="2933700"/>
          </a:xfrm>
          <a:prstGeom prst="rect">
            <a:avLst/>
          </a:prstGeom>
        </p:spPr>
      </p:pic>
    </p:spTree>
    <p:extLst>
      <p:ext uri="{BB962C8B-B14F-4D97-AF65-F5344CB8AC3E}">
        <p14:creationId xmlns:p14="http://schemas.microsoft.com/office/powerpoint/2010/main" val="1446392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512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5" name="Text Placeholder 4"/>
          <p:cNvSpPr>
            <a:spLocks noGrp="1"/>
          </p:cNvSpPr>
          <p:nvPr>
            <p:ph type="body" sz="quarter" idx="4294967295"/>
          </p:nvPr>
        </p:nvSpPr>
        <p:spPr>
          <a:xfrm>
            <a:off x="459581" y="2583219"/>
            <a:ext cx="5116513" cy="1108075"/>
          </a:xfrm>
        </p:spPr>
        <p:txBody>
          <a:bodyPr>
            <a:normAutofit/>
          </a:bodyPr>
          <a:lstStyle/>
          <a:p>
            <a:pPr marL="0" indent="0">
              <a:buNone/>
            </a:pPr>
            <a:r>
              <a:rPr lang="en-US" dirty="0" smtClean="0">
                <a:solidFill>
                  <a:schemeClr val="bg1"/>
                </a:solidFill>
              </a:rPr>
              <a:t>Not a marketing message</a:t>
            </a:r>
            <a:endParaRPr lang="en-US" dirty="0">
              <a:solidFill>
                <a:schemeClr val="bg1"/>
              </a:solidFill>
            </a:endParaRPr>
          </a:p>
        </p:txBody>
      </p:sp>
      <p:sp>
        <p:nvSpPr>
          <p:cNvPr id="7" name="Title 6"/>
          <p:cNvSpPr>
            <a:spLocks noGrp="1"/>
          </p:cNvSpPr>
          <p:nvPr>
            <p:ph type="title" idx="4294967295"/>
          </p:nvPr>
        </p:nvSpPr>
        <p:spPr>
          <a:xfrm>
            <a:off x="0" y="228600"/>
            <a:ext cx="11152188" cy="747713"/>
          </a:xfrm>
        </p:spPr>
        <p:txBody>
          <a:bodyPr>
            <a:normAutofit fontScale="90000"/>
          </a:bodyPr>
          <a:lstStyle/>
          <a:p>
            <a:r>
              <a:rPr lang="en-US" dirty="0" smtClean="0"/>
              <a:t>What is HTML5?</a:t>
            </a:r>
            <a:endParaRPr lang="en-US" dirty="0"/>
          </a:p>
        </p:txBody>
      </p:sp>
      <p:sp>
        <p:nvSpPr>
          <p:cNvPr id="8" name="Text Placeholder 4"/>
          <p:cNvSpPr txBox="1">
            <a:spLocks/>
          </p:cNvSpPr>
          <p:nvPr/>
        </p:nvSpPr>
        <p:spPr>
          <a:xfrm>
            <a:off x="471085" y="3753393"/>
            <a:ext cx="5116375" cy="1107996"/>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rPr>
              <a:t>A </a:t>
            </a:r>
            <a:r>
              <a:rPr lang="en-US" b="1" dirty="0">
                <a:solidFill>
                  <a:schemeClr val="bg1"/>
                </a:solidFill>
              </a:rPr>
              <a:t>new </a:t>
            </a:r>
            <a:r>
              <a:rPr lang="en-US" b="1" dirty="0" smtClean="0">
                <a:solidFill>
                  <a:schemeClr val="bg1"/>
                </a:solidFill>
              </a:rPr>
              <a:t>set of standards </a:t>
            </a:r>
            <a:r>
              <a:rPr lang="en-US" dirty="0" smtClean="0">
                <a:solidFill>
                  <a:schemeClr val="bg1"/>
                </a:solidFill>
              </a:rPr>
              <a:t>for the </a:t>
            </a:r>
            <a:r>
              <a:rPr lang="en-US" b="1" dirty="0" smtClean="0">
                <a:solidFill>
                  <a:schemeClr val="bg1"/>
                </a:solidFill>
              </a:rPr>
              <a:t>Web Platform</a:t>
            </a:r>
            <a:endParaRPr lang="en-US" b="1" dirty="0">
              <a:solidFill>
                <a:schemeClr val="bg1"/>
              </a:solidFill>
            </a:endParaRPr>
          </a:p>
        </p:txBody>
      </p:sp>
      <p:sp>
        <p:nvSpPr>
          <p:cNvPr id="9" name="Text Placeholder 4"/>
          <p:cNvSpPr txBox="1">
            <a:spLocks/>
          </p:cNvSpPr>
          <p:nvPr/>
        </p:nvSpPr>
        <p:spPr>
          <a:xfrm>
            <a:off x="471085" y="5101003"/>
            <a:ext cx="5116375" cy="1661993"/>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rPr>
              <a:t>Target many browsers, devices, and app platforms too</a:t>
            </a:r>
            <a:endParaRPr lang="en-US" dirty="0">
              <a:solidFill>
                <a:schemeClr val="bg1"/>
              </a:solidFill>
            </a:endParaRPr>
          </a:p>
        </p:txBody>
      </p:sp>
      <p:sp>
        <p:nvSpPr>
          <p:cNvPr id="12" name="Text Placeholder 4"/>
          <p:cNvSpPr txBox="1">
            <a:spLocks/>
          </p:cNvSpPr>
          <p:nvPr/>
        </p:nvSpPr>
        <p:spPr>
          <a:xfrm>
            <a:off x="471085" y="1173591"/>
            <a:ext cx="10864572" cy="553998"/>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rPr>
              <a:t>Umbrella term: </a:t>
            </a:r>
            <a:r>
              <a:rPr lang="en-US" dirty="0" err="1" smtClean="0">
                <a:solidFill>
                  <a:schemeClr val="bg1"/>
                </a:solidFill>
              </a:rPr>
              <a:t>vNext</a:t>
            </a:r>
            <a:r>
              <a:rPr lang="en-US" dirty="0">
                <a:solidFill>
                  <a:schemeClr val="bg1"/>
                </a:solidFill>
              </a:rPr>
              <a:t> </a:t>
            </a:r>
            <a:r>
              <a:rPr lang="en-US" dirty="0" smtClean="0">
                <a:solidFill>
                  <a:schemeClr val="bg1"/>
                </a:solidFill>
              </a:rPr>
              <a:t>HTML</a:t>
            </a:r>
            <a:r>
              <a:rPr lang="en-US" dirty="0">
                <a:solidFill>
                  <a:schemeClr val="bg1"/>
                </a:solidFill>
              </a:rPr>
              <a:t>, CSS, </a:t>
            </a:r>
            <a:r>
              <a:rPr lang="en-US" dirty="0" err="1">
                <a:solidFill>
                  <a:schemeClr val="bg1"/>
                </a:solidFill>
              </a:rPr>
              <a:t>ECMAScript</a:t>
            </a:r>
            <a:r>
              <a:rPr lang="en-US" dirty="0">
                <a:solidFill>
                  <a:schemeClr val="bg1"/>
                </a:solidFill>
              </a:rPr>
              <a:t> </a:t>
            </a:r>
          </a:p>
        </p:txBody>
      </p:sp>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41460" y="2970230"/>
            <a:ext cx="6027710" cy="3733311"/>
          </a:xfrm>
          <a:prstGeom prst="rect">
            <a:avLst/>
          </a:prstGeom>
        </p:spPr>
      </p:pic>
    </p:spTree>
    <p:extLst>
      <p:ext uri="{BB962C8B-B14F-4D97-AF65-F5344CB8AC3E}">
        <p14:creationId xmlns:p14="http://schemas.microsoft.com/office/powerpoint/2010/main" val="3330559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p:bldP spid="9" grpId="0"/>
      <p:bldP spid="1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4" name="Subtitle 3"/>
          <p:cNvSpPr>
            <a:spLocks noGrp="1"/>
          </p:cNvSpPr>
          <p:nvPr>
            <p:ph type="subTitle" idx="1"/>
          </p:nvPr>
        </p:nvSpPr>
        <p:spPr/>
        <p:txBody>
          <a:bodyPr/>
          <a:lstStyle/>
          <a:p>
            <a:r>
              <a:rPr lang="en-US" dirty="0" smtClean="0"/>
              <a:t>Building the </a:t>
            </a:r>
            <a:r>
              <a:rPr lang="en-US" dirty="0" err="1" smtClean="0"/>
              <a:t>GeekQuiz</a:t>
            </a:r>
            <a:r>
              <a:rPr lang="en-US" dirty="0" smtClean="0"/>
              <a:t> front end</a:t>
            </a:r>
            <a:endParaRPr lang="en-US" dirty="0"/>
          </a:p>
        </p:txBody>
      </p:sp>
    </p:spTree>
    <p:extLst>
      <p:ext uri="{BB962C8B-B14F-4D97-AF65-F5344CB8AC3E}">
        <p14:creationId xmlns:p14="http://schemas.microsoft.com/office/powerpoint/2010/main" val="32229832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175" y="676048"/>
            <a:ext cx="11034445" cy="2387600"/>
          </a:xfrm>
        </p:spPr>
        <p:txBody>
          <a:bodyPr/>
          <a:lstStyle/>
          <a:p>
            <a:r>
              <a:rPr lang="en-US" dirty="0" smtClean="0"/>
              <a:t>Summary</a:t>
            </a:r>
            <a:endParaRPr lang="en-US" dirty="0"/>
          </a:p>
        </p:txBody>
      </p:sp>
      <p:sp>
        <p:nvSpPr>
          <p:cNvPr id="3" name="Subtitle 2"/>
          <p:cNvSpPr>
            <a:spLocks noGrp="1"/>
          </p:cNvSpPr>
          <p:nvPr>
            <p:ph type="subTitle" idx="1"/>
          </p:nvPr>
        </p:nvSpPr>
        <p:spPr>
          <a:xfrm>
            <a:off x="606175" y="3210153"/>
            <a:ext cx="11034445" cy="1655762"/>
          </a:xfrm>
        </p:spPr>
        <p:txBody>
          <a:bodyPr>
            <a:noAutofit/>
          </a:bodyPr>
          <a:lstStyle/>
          <a:p>
            <a:pPr marL="571500" indent="-571500">
              <a:lnSpc>
                <a:spcPct val="110000"/>
              </a:lnSpc>
              <a:buFont typeface="Wingdings" panose="05000000000000000000" pitchFamily="2" charset="2"/>
              <a:buChar char="à"/>
            </a:pPr>
            <a:r>
              <a:rPr lang="en-US" dirty="0" smtClean="0"/>
              <a:t>Modern web standards overview</a:t>
            </a:r>
          </a:p>
          <a:p>
            <a:pPr marL="571500" indent="-571500">
              <a:lnSpc>
                <a:spcPct val="110000"/>
              </a:lnSpc>
              <a:buFont typeface="Wingdings" panose="05000000000000000000" pitchFamily="2" charset="2"/>
              <a:buChar char="à"/>
            </a:pPr>
            <a:r>
              <a:rPr lang="en-US" dirty="0" smtClean="0"/>
              <a:t>Single Page Applications</a:t>
            </a:r>
          </a:p>
          <a:p>
            <a:pPr marL="571500" indent="-571500">
              <a:lnSpc>
                <a:spcPct val="110000"/>
              </a:lnSpc>
              <a:buFont typeface="Wingdings" panose="05000000000000000000" pitchFamily="2" charset="2"/>
              <a:buChar char="à"/>
            </a:pPr>
            <a:r>
              <a:rPr lang="en-US" dirty="0" smtClean="0"/>
              <a:t>Building the </a:t>
            </a:r>
            <a:r>
              <a:rPr lang="en-US" dirty="0" err="1" smtClean="0"/>
              <a:t>GeekQuiz</a:t>
            </a:r>
            <a:r>
              <a:rPr lang="en-US" dirty="0" smtClean="0"/>
              <a:t> front end</a:t>
            </a:r>
            <a:endParaRPr lang="en-US" dirty="0"/>
          </a:p>
        </p:txBody>
      </p:sp>
    </p:spTree>
    <p:extLst>
      <p:ext uri="{BB962C8B-B14F-4D97-AF65-F5344CB8AC3E}">
        <p14:creationId xmlns:p14="http://schemas.microsoft.com/office/powerpoint/2010/main" val="314468433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344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410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7" name="Title 6"/>
          <p:cNvSpPr>
            <a:spLocks noGrp="1"/>
          </p:cNvSpPr>
          <p:nvPr>
            <p:ph type="title" idx="4294967295"/>
          </p:nvPr>
        </p:nvSpPr>
        <p:spPr>
          <a:xfrm>
            <a:off x="0" y="228600"/>
            <a:ext cx="11152188" cy="747713"/>
          </a:xfrm>
        </p:spPr>
        <p:txBody>
          <a:bodyPr>
            <a:normAutofit fontScale="90000"/>
          </a:bodyPr>
          <a:lstStyle/>
          <a:p>
            <a:r>
              <a:rPr lang="en-US" dirty="0" smtClean="0"/>
              <a:t>Why do you care?</a:t>
            </a:r>
            <a:endParaRPr lang="en-US" dirty="0"/>
          </a:p>
        </p:txBody>
      </p:sp>
      <p:graphicFrame>
        <p:nvGraphicFramePr>
          <p:cNvPr id="6" name="Diagram 5"/>
          <p:cNvGraphicFramePr/>
          <p:nvPr>
            <p:extLst>
              <p:ext uri="{D42A27DB-BD31-4B8C-83A1-F6EECF244321}">
                <p14:modId xmlns:p14="http://schemas.microsoft.com/office/powerpoint/2010/main" val="1312088292"/>
              </p:ext>
            </p:extLst>
          </p:nvPr>
        </p:nvGraphicFramePr>
        <p:xfrm>
          <a:off x="0" y="1695449"/>
          <a:ext cx="6342743" cy="456020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5" name="Picture 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17396" y="2336800"/>
            <a:ext cx="6174604" cy="3258458"/>
          </a:xfrm>
          <a:prstGeom prst="rect">
            <a:avLst/>
          </a:prstGeom>
        </p:spPr>
      </p:pic>
    </p:spTree>
    <p:extLst>
      <p:ext uri="{BB962C8B-B14F-4D97-AF65-F5344CB8AC3E}">
        <p14:creationId xmlns:p14="http://schemas.microsoft.com/office/powerpoint/2010/main" val="2665799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27667" y="2159140"/>
            <a:ext cx="6852464" cy="2209799"/>
          </a:xfrm>
        </p:spPr>
        <p:txBody>
          <a:bodyPr/>
          <a:lstStyle/>
          <a:p>
            <a:r>
              <a:rPr lang="en-US" dirty="0" smtClean="0"/>
              <a:t>HTML5 examples:</a:t>
            </a:r>
            <a:br>
              <a:rPr lang="en-US" dirty="0" smtClean="0"/>
            </a:br>
            <a:r>
              <a:rPr lang="en-US" dirty="0" smtClean="0">
                <a:hlinkClick r:id="rId3"/>
              </a:rPr>
              <a:t>Flight Sim Arcade</a:t>
            </a:r>
            <a:r>
              <a:rPr lang="en-US" dirty="0" smtClean="0"/>
              <a:t/>
            </a:r>
            <a:br>
              <a:rPr lang="en-US" dirty="0" smtClean="0"/>
            </a:br>
            <a:r>
              <a:rPr lang="en-US" dirty="0" smtClean="0">
                <a:hlinkClick r:id="rId4"/>
              </a:rPr>
              <a:t>22Tracks</a:t>
            </a:r>
            <a:r>
              <a:rPr lang="en-US" dirty="0" smtClean="0"/>
              <a:t/>
            </a:r>
            <a:br>
              <a:rPr lang="en-US" dirty="0" smtClean="0"/>
            </a:br>
            <a:r>
              <a:rPr lang="en-US" dirty="0" smtClean="0">
                <a:hlinkClick r:id="rId5"/>
              </a:rPr>
              <a:t>Web Standards Test Drive</a:t>
            </a:r>
            <a:r>
              <a:rPr lang="en-US" dirty="0" smtClean="0"/>
              <a:t/>
            </a:r>
            <a:br>
              <a:rPr lang="en-US" dirty="0" smtClean="0"/>
            </a:br>
            <a:r>
              <a:rPr lang="en-US" dirty="0" smtClean="0"/>
              <a:t>	</a:t>
            </a:r>
            <a:endParaRPr lang="en-US" dirty="0"/>
          </a:p>
        </p:txBody>
      </p:sp>
      <p:sp>
        <p:nvSpPr>
          <p:cNvPr id="4" name="Text Placeholder 3"/>
          <p:cNvSpPr>
            <a:spLocks noGrp="1"/>
          </p:cNvSpPr>
          <p:nvPr>
            <p:ph type="body" sz="quarter" idx="10"/>
          </p:nvPr>
        </p:nvSpPr>
        <p:spPr>
          <a:xfrm>
            <a:off x="1889617" y="5198012"/>
            <a:ext cx="8874849" cy="1274538"/>
          </a:xfrm>
        </p:spPr>
        <p:txBody>
          <a:bodyPr/>
          <a:lstStyle/>
          <a:p>
            <a:r>
              <a:rPr lang="en-US" dirty="0" smtClean="0"/>
              <a:t>demo…</a:t>
            </a:r>
            <a:endParaRPr lang="en-US" dirty="0"/>
          </a:p>
        </p:txBody>
      </p:sp>
    </p:spTree>
    <p:extLst>
      <p:ext uri="{BB962C8B-B14F-4D97-AF65-F5344CB8AC3E}">
        <p14:creationId xmlns:p14="http://schemas.microsoft.com/office/powerpoint/2010/main" val="79977214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17255" y="111696"/>
            <a:ext cx="11079822" cy="1325563"/>
          </a:xfrm>
        </p:spPr>
        <p:txBody>
          <a:bodyPr/>
          <a:lstStyle/>
          <a:p>
            <a:r>
              <a:rPr lang="en-US" dirty="0" smtClean="0"/>
              <a:t>Visual Studio Online</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142" y="1070591"/>
            <a:ext cx="8911771" cy="5787409"/>
          </a:xfrm>
          <a:prstGeom prst="rect">
            <a:avLst/>
          </a:prstGeom>
        </p:spPr>
      </p:pic>
      <p:pic>
        <p:nvPicPr>
          <p:cNvPr id="3" name="Picture 2"/>
          <p:cNvPicPr>
            <a:picLocks noChangeAspect="1"/>
          </p:cNvPicPr>
          <p:nvPr/>
        </p:nvPicPr>
        <p:blipFill>
          <a:blip r:embed="rId4"/>
          <a:stretch>
            <a:fillRect/>
          </a:stretch>
        </p:blipFill>
        <p:spPr>
          <a:xfrm>
            <a:off x="2092108" y="1230781"/>
            <a:ext cx="12295010" cy="7803902"/>
          </a:xfrm>
          <a:prstGeom prst="rect">
            <a:avLst/>
          </a:prstGeom>
        </p:spPr>
      </p:pic>
    </p:spTree>
    <p:extLst>
      <p:ext uri="{BB962C8B-B14F-4D97-AF65-F5344CB8AC3E}">
        <p14:creationId xmlns:p14="http://schemas.microsoft.com/office/powerpoint/2010/main" val="20150137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heme/theme1.xml><?xml version="1.0" encoding="utf-8"?>
<a:theme xmlns:a="http://schemas.openxmlformats.org/drawingml/2006/main" name="Deck Title Slid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89FD7"/>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zure Gree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zure Grap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Azure Dark">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Azure Basi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Azure Noi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2118</TotalTime>
  <Words>1711</Words>
  <Application>Microsoft Office PowerPoint</Application>
  <PresentationFormat>Widescreen</PresentationFormat>
  <Paragraphs>473</Paragraphs>
  <Slides>62</Slides>
  <Notes>30</Notes>
  <HiddenSlides>0</HiddenSlides>
  <MMClips>0</MMClips>
  <ScaleCrop>false</ScaleCrop>
  <HeadingPairs>
    <vt:vector size="8" baseType="variant">
      <vt:variant>
        <vt:lpstr>Fonts Used</vt:lpstr>
      </vt:variant>
      <vt:variant>
        <vt:i4>9</vt:i4>
      </vt:variant>
      <vt:variant>
        <vt:lpstr>Theme</vt:lpstr>
      </vt:variant>
      <vt:variant>
        <vt:i4>7</vt:i4>
      </vt:variant>
      <vt:variant>
        <vt:lpstr>Embedded OLE Servers</vt:lpstr>
      </vt:variant>
      <vt:variant>
        <vt:i4>1</vt:i4>
      </vt:variant>
      <vt:variant>
        <vt:lpstr>Slide Titles</vt:lpstr>
      </vt:variant>
      <vt:variant>
        <vt:i4>62</vt:i4>
      </vt:variant>
    </vt:vector>
  </HeadingPairs>
  <TitlesOfParts>
    <vt:vector size="79" baseType="lpstr">
      <vt:lpstr>Arial</vt:lpstr>
      <vt:lpstr>Calibri</vt:lpstr>
      <vt:lpstr>Consolas</vt:lpstr>
      <vt:lpstr>Segoe</vt:lpstr>
      <vt:lpstr>Segoe UI</vt:lpstr>
      <vt:lpstr>Segoe UI Light</vt:lpstr>
      <vt:lpstr>Segoe UI Semibold</vt:lpstr>
      <vt:lpstr>Segoe UI Semilight</vt:lpstr>
      <vt:lpstr>Wingdings</vt:lpstr>
      <vt:lpstr>Deck Title Slide</vt:lpstr>
      <vt:lpstr>Azure Medium</vt:lpstr>
      <vt:lpstr>Azure Green</vt:lpstr>
      <vt:lpstr>Azure Graphite</vt:lpstr>
      <vt:lpstr>Azure Dark</vt:lpstr>
      <vt:lpstr>Azure Basic</vt:lpstr>
      <vt:lpstr>Azure Noir</vt:lpstr>
      <vt:lpstr>think-cell Slide</vt:lpstr>
      <vt:lpstr>Building web front ends  for desktop and mobile using the latest web standards</vt:lpstr>
      <vt:lpstr>Today’s Agenda</vt:lpstr>
      <vt:lpstr>Agenda</vt:lpstr>
      <vt:lpstr>Modern Web Standards</vt:lpstr>
      <vt:lpstr>HTML5</vt:lpstr>
      <vt:lpstr>What is HTML5?</vt:lpstr>
      <vt:lpstr>Why do you care?</vt:lpstr>
      <vt:lpstr>HTML5 examples: Flight Sim Arcade 22Tracks Web Standards Test Drive  </vt:lpstr>
      <vt:lpstr>Visual Studio Online</vt:lpstr>
      <vt:lpstr>Map of Web Browser Standards</vt:lpstr>
      <vt:lpstr>Internet Explorer </vt:lpstr>
      <vt:lpstr>PowerPoint Presentation</vt:lpstr>
      <vt:lpstr>Interoperability Features</vt:lpstr>
      <vt:lpstr>Building with web standards</vt:lpstr>
      <vt:lpstr>Web Platform Status</vt:lpstr>
      <vt:lpstr>Cross-browser testing</vt:lpstr>
      <vt:lpstr>Feature detection</vt:lpstr>
      <vt:lpstr>Responsive and plug-in free</vt:lpstr>
      <vt:lpstr>Responsive and plug-in free</vt:lpstr>
      <vt:lpstr>Responsive and plug-in free</vt:lpstr>
      <vt:lpstr>JavaScript frameworks &amp; libraries</vt:lpstr>
      <vt:lpstr>PowerPoint Presentation</vt:lpstr>
      <vt:lpstr>CSS prefix best practices</vt:lpstr>
      <vt:lpstr>New HTML5 Markup Elements</vt:lpstr>
      <vt:lpstr>New HTML5 Markup Elements</vt:lpstr>
      <vt:lpstr>Demo</vt:lpstr>
      <vt:lpstr>JavaScript Library Overview</vt:lpstr>
      <vt:lpstr>Who Uses jQuery?</vt:lpstr>
      <vt:lpstr>jQuery – why so popular?</vt:lpstr>
      <vt:lpstr>jQuery Community</vt:lpstr>
      <vt:lpstr>jQuery Fundamentals</vt:lpstr>
      <vt:lpstr>Demo</vt:lpstr>
      <vt:lpstr>Bootstrap</vt:lpstr>
      <vt:lpstr>Bootstrap</vt:lpstr>
      <vt:lpstr>Why use it?</vt:lpstr>
      <vt:lpstr>Bootstrap Features</vt:lpstr>
      <vt:lpstr>Themes</vt:lpstr>
      <vt:lpstr>Responsive Layout</vt:lpstr>
      <vt:lpstr>Responsive Layout</vt:lpstr>
      <vt:lpstr>Grid system</vt:lpstr>
      <vt:lpstr>Grid system</vt:lpstr>
      <vt:lpstr>Components</vt:lpstr>
      <vt:lpstr>Glyphicons</vt:lpstr>
      <vt:lpstr>Bootstrap - Visual Studio support</vt:lpstr>
      <vt:lpstr>JavaScript Tools</vt:lpstr>
      <vt:lpstr>Grunt / Gulp Overview</vt:lpstr>
      <vt:lpstr>Grunt</vt:lpstr>
      <vt:lpstr>Gulp</vt:lpstr>
      <vt:lpstr>Visual Studio Support for Grunt / Gulp</vt:lpstr>
      <vt:lpstr>Visual Studio Support for Grunt / Gulp</vt:lpstr>
      <vt:lpstr>Works with all web project types</vt:lpstr>
      <vt:lpstr>Bower</vt:lpstr>
      <vt:lpstr>Single Page Applications</vt:lpstr>
      <vt:lpstr>PowerPoint Presentation</vt:lpstr>
      <vt:lpstr>PowerPoint Presentation</vt:lpstr>
      <vt:lpstr>AngularJS</vt:lpstr>
      <vt:lpstr>Knockout.js</vt:lpstr>
      <vt:lpstr>React</vt:lpstr>
      <vt:lpstr>Ember.js</vt:lpstr>
      <vt:lpstr>Demo</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 Galloway</dc:creator>
  <cp:lastModifiedBy>Jon Galloway</cp:lastModifiedBy>
  <cp:revision>100</cp:revision>
  <dcterms:created xsi:type="dcterms:W3CDTF">2013-08-05T17:04:56Z</dcterms:created>
  <dcterms:modified xsi:type="dcterms:W3CDTF">2015-10-13T08:50:49Z</dcterms:modified>
</cp:coreProperties>
</file>